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df" ContentType="application/pd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theme/themeOverride4.xml" ContentType="application/vnd.openxmlformats-officedocument.themeOverride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9.xml" ContentType="application/vnd.openxmlformats-officedocument.drawingml.chart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8.xml" ContentType="application/vnd.openxmlformats-officedocument.themeOverride+xml"/>
  <Override PartName="/ppt/notesSlides/notesSlide2.xml" ContentType="application/vnd.openxmlformats-officedocument.presentationml.notesSlid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9.xml" ContentType="application/vnd.openxmlformats-officedocument.themeOverride+xml"/>
  <Override PartName="/ppt/notesSlides/notesSlide3.xml" ContentType="application/vnd.openxmlformats-officedocument.presentationml.notesSlide+xml"/>
  <Override PartName="/ppt/charts/chart12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4.xml" ContentType="application/vnd.openxmlformats-officedocument.themeOverride+xml"/>
  <Override PartName="/ppt/charts/chart1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5.xml" ContentType="application/vnd.openxmlformats-officedocument.themeOverride+xml"/>
  <Override PartName="/ppt/charts/chart18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6.xml" ContentType="application/vnd.openxmlformats-officedocument.themeOverride+xml"/>
  <Override PartName="/ppt/charts/chart19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7.xml" ContentType="application/vnd.openxmlformats-officedocument.themeOverride+xml"/>
  <Override PartName="/ppt/charts/chart20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8.xml" ContentType="application/vnd.openxmlformats-officedocument.themeOverride+xml"/>
  <Override PartName="/ppt/charts/chart21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9.xml" ContentType="application/vnd.openxmlformats-officedocument.themeOverride+xml"/>
  <Override PartName="/ppt/charts/chart22.xml" ContentType="application/vnd.openxmlformats-officedocument.drawingml.chart+xml"/>
  <Override PartName="/ppt/theme/themeOverride20.xml" ContentType="application/vnd.openxmlformats-officedocument.themeOverride+xml"/>
  <Override PartName="/ppt/charts/chart23.xml" ContentType="application/vnd.openxmlformats-officedocument.drawingml.chart+xml"/>
  <Override PartName="/ppt/theme/themeOverride21.xml" ContentType="application/vnd.openxmlformats-officedocument.themeOverride+xml"/>
  <Override PartName="/ppt/charts/chart24.xml" ContentType="application/vnd.openxmlformats-officedocument.drawingml.chart+xml"/>
  <Override PartName="/ppt/theme/themeOverride22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318" r:id="rId5"/>
    <p:sldId id="338" r:id="rId6"/>
    <p:sldId id="327" r:id="rId7"/>
    <p:sldId id="339" r:id="rId8"/>
    <p:sldId id="319" r:id="rId9"/>
    <p:sldId id="321" r:id="rId10"/>
    <p:sldId id="331" r:id="rId11"/>
    <p:sldId id="348" r:id="rId12"/>
    <p:sldId id="358" r:id="rId13"/>
    <p:sldId id="323" r:id="rId14"/>
    <p:sldId id="411" r:id="rId15"/>
    <p:sldId id="359" r:id="rId16"/>
    <p:sldId id="412" r:id="rId17"/>
    <p:sldId id="406" r:id="rId18"/>
    <p:sldId id="354" r:id="rId19"/>
    <p:sldId id="350" r:id="rId20"/>
    <p:sldId id="361" r:id="rId21"/>
    <p:sldId id="413" r:id="rId22"/>
    <p:sldId id="409" r:id="rId23"/>
    <p:sldId id="351" r:id="rId24"/>
    <p:sldId id="414" r:id="rId25"/>
    <p:sldId id="340" r:id="rId26"/>
    <p:sldId id="347" r:id="rId27"/>
    <p:sldId id="360" r:id="rId28"/>
    <p:sldId id="352" r:id="rId29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66CDF5-7227-C928-19CE-97FF315984E9}" name="Karin Benzler" initials="KB" userId="S::karin.benzler@haninge.se::58a74426-e8d4-401b-a56c-a342abd4e6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78" autoAdjust="0"/>
    <p:restoredTop sz="96177" autoAdjust="0"/>
  </p:normalViewPr>
  <p:slideViewPr>
    <p:cSldViewPr snapToGrid="0">
      <p:cViewPr varScale="1">
        <p:scale>
          <a:sx n="60" d="100"/>
          <a:sy n="60" d="100"/>
        </p:scale>
        <p:origin x="872" y="4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KABEAA08\Desktop\Samordningsf&#246;rbundet\2026\Halv&#229;rsstatistik%202026\Halv&#229;rsstatistik%20f&#246;rbundet%202026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5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BEAA08\Desktop\Samordningsf&#246;rbundet\2026\Halv&#229;rsstatistik%202026\Halv&#229;rsstatistik%20f&#246;rbundet%202026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10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13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Microsoft_Excel_Worksheet14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15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6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17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8.xlsx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9.xlsx"/><Relationship Id="rId1" Type="http://schemas.openxmlformats.org/officeDocument/2006/relationships/themeOverride" Target="../theme/themeOverride20.xml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0.xlsx"/><Relationship Id="rId1" Type="http://schemas.openxmlformats.org/officeDocument/2006/relationships/themeOverride" Target="../theme/themeOverride21.xm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1.xlsx"/><Relationship Id="rId1" Type="http://schemas.openxmlformats.org/officeDocument/2006/relationships/themeOverride" Target="../theme/themeOverride2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 w="3175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05F1-4218-9154-2FEF5EA472D4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05F1-4218-9154-2FEF5EA472D4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05F1-4218-9154-2FEF5EA472D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05F1-4218-9154-2FEF5EA472D4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Blad1!$J$7:$J$10</c:f>
              <c:strCache>
                <c:ptCount val="4"/>
                <c:pt idx="0">
                  <c:v>Kvinnor</c:v>
                </c:pt>
                <c:pt idx="1">
                  <c:v>Män</c:v>
                </c:pt>
                <c:pt idx="2">
                  <c:v>Annat</c:v>
                </c:pt>
                <c:pt idx="3">
                  <c:v>Totalt</c:v>
                </c:pt>
              </c:strCache>
            </c:strRef>
          </c:cat>
          <c:val>
            <c:numRef>
              <c:f>Blad1!$K$7:$K$10</c:f>
              <c:numCache>
                <c:formatCode>General</c:formatCode>
                <c:ptCount val="4"/>
                <c:pt idx="0">
                  <c:v>152</c:v>
                </c:pt>
                <c:pt idx="1">
                  <c:v>146</c:v>
                </c:pt>
                <c:pt idx="2">
                  <c:v>1</c:v>
                </c:pt>
                <c:pt idx="3">
                  <c:v>317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5F1-4218-9154-2FEF5EA472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9853696"/>
        <c:axId val="189855232"/>
      </c:barChart>
      <c:catAx>
        <c:axId val="18985369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189855232"/>
        <c:crosses val="autoZero"/>
        <c:auto val="1"/>
        <c:lblAlgn val="ctr"/>
        <c:lblOffset val="100"/>
        <c:noMultiLvlLbl val="0"/>
      </c:catAx>
      <c:valAx>
        <c:axId val="1898552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8985369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Blad1!$E$5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Blad1!$D$6:$D$13</c:f>
              <c:strCache>
                <c:ptCount val="8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ASF</c:v>
                </c:pt>
                <c:pt idx="7">
                  <c:v>Arbetsförmedlare</c:v>
                </c:pt>
              </c:strCache>
            </c:strRef>
          </c:cat>
          <c:val>
            <c:numRef>
              <c:f>Blad1!$E$6:$E$13</c:f>
              <c:numCache>
                <c:formatCode>General</c:formatCode>
                <c:ptCount val="8"/>
                <c:pt idx="0">
                  <c:v>64</c:v>
                </c:pt>
                <c:pt idx="1">
                  <c:v>6</c:v>
                </c:pt>
                <c:pt idx="2">
                  <c:v>8</c:v>
                </c:pt>
                <c:pt idx="3">
                  <c:v>14</c:v>
                </c:pt>
                <c:pt idx="4">
                  <c:v>13</c:v>
                </c:pt>
                <c:pt idx="5">
                  <c:v>36</c:v>
                </c:pt>
                <c:pt idx="6">
                  <c:v>13</c:v>
                </c:pt>
                <c:pt idx="7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AC-4C8C-B55B-EFA2727B1A2F}"/>
            </c:ext>
          </c:extLst>
        </c:ser>
        <c:ser>
          <c:idx val="1"/>
          <c:order val="1"/>
          <c:tx>
            <c:strRef>
              <c:f>Blad1!$F$5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Blad1!$D$6:$D$13</c:f>
              <c:strCache>
                <c:ptCount val="8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ASF</c:v>
                </c:pt>
                <c:pt idx="7">
                  <c:v>Arbetsförmedlare</c:v>
                </c:pt>
              </c:strCache>
            </c:strRef>
          </c:cat>
          <c:val>
            <c:numRef>
              <c:f>Blad1!$F$6:$F$13</c:f>
              <c:numCache>
                <c:formatCode>General</c:formatCode>
                <c:ptCount val="8"/>
                <c:pt idx="0">
                  <c:v>67</c:v>
                </c:pt>
                <c:pt idx="1">
                  <c:v>13</c:v>
                </c:pt>
                <c:pt idx="2">
                  <c:v>11</c:v>
                </c:pt>
                <c:pt idx="3">
                  <c:v>6</c:v>
                </c:pt>
                <c:pt idx="4">
                  <c:v>11</c:v>
                </c:pt>
                <c:pt idx="5">
                  <c:v>10</c:v>
                </c:pt>
                <c:pt idx="6">
                  <c:v>5</c:v>
                </c:pt>
                <c:pt idx="7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AC-4C8C-B55B-EFA2727B1A2F}"/>
            </c:ext>
          </c:extLst>
        </c:ser>
        <c:ser>
          <c:idx val="2"/>
          <c:order val="2"/>
          <c:tx>
            <c:strRef>
              <c:f>Blad1!$G$5</c:f>
              <c:strCache>
                <c:ptCount val="1"/>
                <c:pt idx="0">
                  <c:v>Annat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Blad1!$D$6:$D$13</c:f>
              <c:strCache>
                <c:ptCount val="8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ASF</c:v>
                </c:pt>
                <c:pt idx="7">
                  <c:v>Arbetsförmedlare</c:v>
                </c:pt>
              </c:strCache>
            </c:strRef>
          </c:cat>
          <c:val>
            <c:numRef>
              <c:f>Blad1!$G$6:$G$13</c:f>
              <c:numCache>
                <c:formatCode>General</c:formatCode>
                <c:ptCount val="8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AC-4C8C-B55B-EFA2727B1A2F}"/>
            </c:ext>
          </c:extLst>
        </c:ser>
        <c:ser>
          <c:idx val="3"/>
          <c:order val="3"/>
          <c:tx>
            <c:strRef>
              <c:f>Blad1!$H$5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Blad1!$D$6:$D$13</c:f>
              <c:strCache>
                <c:ptCount val="8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ASF</c:v>
                </c:pt>
                <c:pt idx="7">
                  <c:v>Arbetsförmedlare</c:v>
                </c:pt>
              </c:strCache>
            </c:strRef>
          </c:cat>
          <c:val>
            <c:numRef>
              <c:f>Blad1!$H$6:$H$13</c:f>
              <c:numCache>
                <c:formatCode>General</c:formatCode>
                <c:ptCount val="8"/>
                <c:pt idx="0">
                  <c:v>132</c:v>
                </c:pt>
                <c:pt idx="1">
                  <c:v>19</c:v>
                </c:pt>
                <c:pt idx="2">
                  <c:v>19</c:v>
                </c:pt>
                <c:pt idx="3">
                  <c:v>20</c:v>
                </c:pt>
                <c:pt idx="4">
                  <c:v>24</c:v>
                </c:pt>
                <c:pt idx="5">
                  <c:v>46</c:v>
                </c:pt>
                <c:pt idx="6">
                  <c:v>18</c:v>
                </c:pt>
                <c:pt idx="7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AC-4C8C-B55B-EFA2727B1A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784448"/>
        <c:axId val="189785984"/>
      </c:barChart>
      <c:catAx>
        <c:axId val="1897844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b="1"/>
            </a:pPr>
            <a:endParaRPr lang="sv-SE"/>
          </a:p>
        </c:txPr>
        <c:crossAx val="189785984"/>
        <c:crosses val="autoZero"/>
        <c:auto val="1"/>
        <c:lblAlgn val="ctr"/>
        <c:lblOffset val="100"/>
        <c:noMultiLvlLbl val="0"/>
      </c:catAx>
      <c:valAx>
        <c:axId val="18978598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1897844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Franklin Gothic Book" panose="020B0503020102020204" pitchFamily="34" charset="0"/>
        </a:defRPr>
      </a:pPr>
      <a:endParaRPr lang="sv-S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 w="3175">
              <a:solidFill>
                <a:sysClr val="windowText" lastClr="000000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8F02-4972-9A38-1AA68621EC8F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8F02-4972-9A38-1AA68621EC8F}"/>
              </c:ext>
            </c:extLst>
          </c:dPt>
          <c:dPt>
            <c:idx val="2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8F02-4972-9A38-1AA68621EC8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8F02-4972-9A38-1AA68621EC8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Blad1!$J$18:$J$21</c:f>
              <c:strCache>
                <c:ptCount val="4"/>
                <c:pt idx="0">
                  <c:v>Kvinnor</c:v>
                </c:pt>
                <c:pt idx="1">
                  <c:v>Män</c:v>
                </c:pt>
                <c:pt idx="2">
                  <c:v>Annat</c:v>
                </c:pt>
                <c:pt idx="3">
                  <c:v>Totalt</c:v>
                </c:pt>
              </c:strCache>
            </c:strRef>
          </c:cat>
          <c:val>
            <c:numRef>
              <c:f>Blad1!$K$18:$K$21</c:f>
              <c:numCache>
                <c:formatCode>General</c:formatCode>
                <c:ptCount val="4"/>
                <c:pt idx="0">
                  <c:v>78</c:v>
                </c:pt>
                <c:pt idx="1">
                  <c:v>89</c:v>
                </c:pt>
                <c:pt idx="2">
                  <c:v>1</c:v>
                </c:pt>
                <c:pt idx="3">
                  <c:v>168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F02-4972-9A38-1AA68621EC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408768"/>
        <c:axId val="189412864"/>
      </c:barChart>
      <c:catAx>
        <c:axId val="18940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9412864"/>
        <c:crosses val="autoZero"/>
        <c:auto val="1"/>
        <c:lblAlgn val="ctr"/>
        <c:lblOffset val="100"/>
        <c:noMultiLvlLbl val="0"/>
      </c:catAx>
      <c:valAx>
        <c:axId val="18941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940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Blad1!$E$19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Blad1!$D$20:$D$26</c:f>
              <c:strCache>
                <c:ptCount val="7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Arbetsförmedlare</c:v>
                </c:pt>
              </c:strCache>
            </c:strRef>
          </c:cat>
          <c:val>
            <c:numRef>
              <c:f>Blad1!$E$20:$E$26</c:f>
              <c:numCache>
                <c:formatCode>General</c:formatCode>
                <c:ptCount val="7"/>
                <c:pt idx="0">
                  <c:v>12</c:v>
                </c:pt>
                <c:pt idx="1">
                  <c:v>6</c:v>
                </c:pt>
                <c:pt idx="2">
                  <c:v>8</c:v>
                </c:pt>
                <c:pt idx="3">
                  <c:v>9</c:v>
                </c:pt>
                <c:pt idx="4">
                  <c:v>3</c:v>
                </c:pt>
                <c:pt idx="5">
                  <c:v>19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0A-4823-80A8-3C0A32470AF8}"/>
            </c:ext>
          </c:extLst>
        </c:ser>
        <c:ser>
          <c:idx val="1"/>
          <c:order val="1"/>
          <c:tx>
            <c:strRef>
              <c:f>Blad1!$F$19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Blad1!$D$20:$D$26</c:f>
              <c:strCache>
                <c:ptCount val="7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Arbetsförmedlare</c:v>
                </c:pt>
              </c:strCache>
            </c:strRef>
          </c:cat>
          <c:val>
            <c:numRef>
              <c:f>Blad1!$F$20:$F$26</c:f>
              <c:numCache>
                <c:formatCode>General</c:formatCode>
                <c:ptCount val="7"/>
                <c:pt idx="0">
                  <c:v>18</c:v>
                </c:pt>
                <c:pt idx="1">
                  <c:v>13</c:v>
                </c:pt>
                <c:pt idx="2">
                  <c:v>11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0A-4823-80A8-3C0A32470AF8}"/>
            </c:ext>
          </c:extLst>
        </c:ser>
        <c:ser>
          <c:idx val="2"/>
          <c:order val="2"/>
          <c:tx>
            <c:strRef>
              <c:f>Blad1!$G$19</c:f>
              <c:strCache>
                <c:ptCount val="1"/>
                <c:pt idx="0">
                  <c:v>Annat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Blad1!$D$20:$D$26</c:f>
              <c:strCache>
                <c:ptCount val="7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Arbetsförmedlare</c:v>
                </c:pt>
              </c:strCache>
            </c:strRef>
          </c:cat>
          <c:val>
            <c:numRef>
              <c:f>Blad1!$G$20:$G$26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40A-4823-80A8-3C0A32470AF8}"/>
            </c:ext>
          </c:extLst>
        </c:ser>
        <c:ser>
          <c:idx val="3"/>
          <c:order val="3"/>
          <c:tx>
            <c:strRef>
              <c:f>Blad1!$H$19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Blad1!$D$20:$D$26</c:f>
              <c:strCache>
                <c:ptCount val="7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CM via MGT</c:v>
                </c:pt>
                <c:pt idx="5">
                  <c:v>Freja</c:v>
                </c:pt>
                <c:pt idx="6">
                  <c:v>Arbetsförmedlare</c:v>
                </c:pt>
              </c:strCache>
            </c:strRef>
          </c:cat>
          <c:val>
            <c:numRef>
              <c:f>Blad1!$H$20:$H$26</c:f>
              <c:numCache>
                <c:formatCode>General</c:formatCode>
                <c:ptCount val="7"/>
                <c:pt idx="0">
                  <c:v>31</c:v>
                </c:pt>
                <c:pt idx="1">
                  <c:v>19</c:v>
                </c:pt>
                <c:pt idx="2">
                  <c:v>19</c:v>
                </c:pt>
                <c:pt idx="3">
                  <c:v>13</c:v>
                </c:pt>
                <c:pt idx="4">
                  <c:v>9</c:v>
                </c:pt>
                <c:pt idx="5">
                  <c:v>24</c:v>
                </c:pt>
                <c:pt idx="6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40A-4823-80A8-3C0A32470AF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788736"/>
        <c:axId val="188790272"/>
      </c:barChart>
      <c:catAx>
        <c:axId val="18878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8790272"/>
        <c:crosses val="autoZero"/>
        <c:auto val="1"/>
        <c:lblAlgn val="ctr"/>
        <c:lblOffset val="100"/>
        <c:noMultiLvlLbl val="0"/>
      </c:catAx>
      <c:valAx>
        <c:axId val="188790272"/>
        <c:scaling>
          <c:orientation val="minMax"/>
          <c:max val="6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878873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Blad1!$D$75</c:f>
              <c:strCache>
                <c:ptCount val="1"/>
                <c:pt idx="0">
                  <c:v>Haninge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Blad1!$E$74:$F$74</c:f>
              <c:strCache>
                <c:ptCount val="2"/>
                <c:pt idx="0">
                  <c:v>Satsa</c:v>
                </c:pt>
                <c:pt idx="1">
                  <c:v>Freja</c:v>
                </c:pt>
              </c:strCache>
            </c:strRef>
          </c:cat>
          <c:val>
            <c:numRef>
              <c:f>Blad1!$E$75:$F$75</c:f>
              <c:numCache>
                <c:formatCode>General</c:formatCode>
                <c:ptCount val="2"/>
                <c:pt idx="0">
                  <c:v>7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8F-4DEB-BDE4-CFDAD3985D03}"/>
            </c:ext>
          </c:extLst>
        </c:ser>
        <c:ser>
          <c:idx val="1"/>
          <c:order val="1"/>
          <c:tx>
            <c:strRef>
              <c:f>Blad1!$D$76</c:f>
              <c:strCache>
                <c:ptCount val="1"/>
                <c:pt idx="0">
                  <c:v>Tyresö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Blad1!$E$74:$F$74</c:f>
              <c:strCache>
                <c:ptCount val="2"/>
                <c:pt idx="0">
                  <c:v>Satsa</c:v>
                </c:pt>
                <c:pt idx="1">
                  <c:v>Freja</c:v>
                </c:pt>
              </c:strCache>
            </c:strRef>
          </c:cat>
          <c:val>
            <c:numRef>
              <c:f>Blad1!$E$76:$F$76</c:f>
              <c:numCache>
                <c:formatCode>General</c:formatCode>
                <c:ptCount val="2"/>
                <c:pt idx="0">
                  <c:v>11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8F-4DEB-BDE4-CFDAD3985D03}"/>
            </c:ext>
          </c:extLst>
        </c:ser>
        <c:ser>
          <c:idx val="2"/>
          <c:order val="2"/>
          <c:tx>
            <c:strRef>
              <c:f>Blad1!$D$77</c:f>
              <c:strCache>
                <c:ptCount val="1"/>
                <c:pt idx="0">
                  <c:v>Nynäshamn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Blad1!$E$74:$F$74</c:f>
              <c:strCache>
                <c:ptCount val="2"/>
                <c:pt idx="0">
                  <c:v>Satsa</c:v>
                </c:pt>
                <c:pt idx="1">
                  <c:v>Freja</c:v>
                </c:pt>
              </c:strCache>
            </c:strRef>
          </c:cat>
          <c:val>
            <c:numRef>
              <c:f>Blad1!$E$77:$F$77</c:f>
              <c:numCache>
                <c:formatCode>General</c:formatCode>
                <c:ptCount val="2"/>
                <c:pt idx="0">
                  <c:v>13</c:v>
                </c:pt>
                <c:pt idx="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8F-4DEB-BDE4-CFDAD3985D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696064"/>
        <c:axId val="188697600"/>
      </c:barChart>
      <c:catAx>
        <c:axId val="18869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8697600"/>
        <c:crosses val="autoZero"/>
        <c:auto val="1"/>
        <c:lblAlgn val="ctr"/>
        <c:lblOffset val="100"/>
        <c:noMultiLvlLbl val="0"/>
      </c:catAx>
      <c:valAx>
        <c:axId val="188697600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8696064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Blad1!$D$31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Blad1!$E$30:$G$30</c:f>
              <c:strCache>
                <c:ptCount val="3"/>
                <c:pt idx="0">
                  <c:v>Tyresö</c:v>
                </c:pt>
                <c:pt idx="1">
                  <c:v>Nynäshamn</c:v>
                </c:pt>
                <c:pt idx="2">
                  <c:v>Totalt</c:v>
                </c:pt>
              </c:strCache>
            </c:strRef>
          </c:cat>
          <c:val>
            <c:numRef>
              <c:f>Blad1!$E$31:$G$31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77-42BD-8E8F-4DF1D76C2C45}"/>
            </c:ext>
          </c:extLst>
        </c:ser>
        <c:ser>
          <c:idx val="1"/>
          <c:order val="1"/>
          <c:tx>
            <c:strRef>
              <c:f>Blad1!$D$32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Blad1!$E$30:$G$30</c:f>
              <c:strCache>
                <c:ptCount val="3"/>
                <c:pt idx="0">
                  <c:v>Tyresö</c:v>
                </c:pt>
                <c:pt idx="1">
                  <c:v>Nynäshamn</c:v>
                </c:pt>
                <c:pt idx="2">
                  <c:v>Totalt</c:v>
                </c:pt>
              </c:strCache>
            </c:strRef>
          </c:cat>
          <c:val>
            <c:numRef>
              <c:f>Blad1!$E$32:$G$32</c:f>
              <c:numCache>
                <c:formatCode>General</c:formatCode>
                <c:ptCount val="3"/>
                <c:pt idx="0">
                  <c:v>5</c:v>
                </c:pt>
                <c:pt idx="1">
                  <c:v>10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77-42BD-8E8F-4DF1D76C2C45}"/>
            </c:ext>
          </c:extLst>
        </c:ser>
        <c:ser>
          <c:idx val="2"/>
          <c:order val="2"/>
          <c:tx>
            <c:strRef>
              <c:f>Blad1!$D$33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Blad1!$E$30:$G$30</c:f>
              <c:strCache>
                <c:ptCount val="3"/>
                <c:pt idx="0">
                  <c:v>Tyresö</c:v>
                </c:pt>
                <c:pt idx="1">
                  <c:v>Nynäshamn</c:v>
                </c:pt>
                <c:pt idx="2">
                  <c:v>Totalt</c:v>
                </c:pt>
              </c:strCache>
            </c:strRef>
          </c:cat>
          <c:val>
            <c:numRef>
              <c:f>Blad1!$E$33:$G$33</c:f>
              <c:numCache>
                <c:formatCode>General</c:formatCode>
                <c:ptCount val="3"/>
                <c:pt idx="0">
                  <c:v>7</c:v>
                </c:pt>
                <c:pt idx="1">
                  <c:v>16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77-42BD-8E8F-4DF1D76C2C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556608"/>
        <c:axId val="189558144"/>
      </c:barChart>
      <c:catAx>
        <c:axId val="18955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9558144"/>
        <c:crosses val="autoZero"/>
        <c:auto val="1"/>
        <c:lblAlgn val="ctr"/>
        <c:lblOffset val="100"/>
        <c:noMultiLvlLbl val="0"/>
      </c:catAx>
      <c:valAx>
        <c:axId val="18955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955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Blad1!$D$49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236-49A8-BE6B-E425C552EB77}"/>
              </c:ext>
            </c:extLst>
          </c:dPt>
          <c:dPt>
            <c:idx val="1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236-49A8-BE6B-E425C552EB77}"/>
              </c:ext>
            </c:extLst>
          </c:dPt>
          <c:dPt>
            <c:idx val="3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236-49A8-BE6B-E425C552EB7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Blad1!$E$48:$H$48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Blad1!$E$49:$H$49</c:f>
              <c:numCache>
                <c:formatCode>General</c:formatCode>
                <c:ptCount val="4"/>
                <c:pt idx="3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236-49A8-BE6B-E425C552EB77}"/>
            </c:ext>
          </c:extLst>
        </c:ser>
        <c:ser>
          <c:idx val="1"/>
          <c:order val="1"/>
          <c:tx>
            <c:strRef>
              <c:f>Blad1!$D$50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Blad1!$E$48:$H$48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Blad1!$E$50:$H$50</c:f>
              <c:numCache>
                <c:formatCode>General</c:formatCode>
                <c:ptCount val="4"/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36-49A8-BE6B-E425C552EB77}"/>
            </c:ext>
          </c:extLst>
        </c:ser>
        <c:ser>
          <c:idx val="2"/>
          <c:order val="2"/>
          <c:tx>
            <c:strRef>
              <c:f>Blad1!$D$51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Blad1!$E$48:$H$48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Blad1!$E$51:$H$51</c:f>
              <c:numCache>
                <c:formatCode>General</c:formatCode>
                <c:ptCount val="4"/>
                <c:pt idx="0">
                  <c:v>12</c:v>
                </c:pt>
                <c:pt idx="1">
                  <c:v>3</c:v>
                </c:pt>
                <c:pt idx="2">
                  <c:v>3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236-49A8-BE6B-E425C552EB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00139848"/>
        <c:axId val="400145968"/>
      </c:barChart>
      <c:catAx>
        <c:axId val="400139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400145968"/>
        <c:crosses val="autoZero"/>
        <c:auto val="1"/>
        <c:lblAlgn val="ctr"/>
        <c:lblOffset val="100"/>
        <c:noMultiLvlLbl val="0"/>
      </c:catAx>
      <c:valAx>
        <c:axId val="40014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400139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Franklin Gothic Book" panose="020B05030201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Blad1!$D$54:$D$58</c:f>
              <c:strCache>
                <c:ptCount val="5"/>
                <c:pt idx="0">
                  <c:v>Stadsmissionen E-handel</c:v>
                </c:pt>
                <c:pt idx="1">
                  <c:v>Bönorna</c:v>
                </c:pt>
                <c:pt idx="2">
                  <c:v>Stadsmissionen</c:v>
                </c:pt>
                <c:pt idx="3">
                  <c:v>Matmissionen</c:v>
                </c:pt>
                <c:pt idx="4">
                  <c:v>Hundpasset</c:v>
                </c:pt>
              </c:strCache>
            </c:strRef>
          </c:cat>
          <c:val>
            <c:numRef>
              <c:f>Blad1!$E$54:$E$58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25-48DD-9676-E2BE0E934F3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158029855"/>
        <c:axId val="1158038015"/>
      </c:barChart>
      <c:catAx>
        <c:axId val="11580298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158038015"/>
        <c:crosses val="autoZero"/>
        <c:auto val="1"/>
        <c:lblAlgn val="ctr"/>
        <c:lblOffset val="100"/>
        <c:noMultiLvlLbl val="0"/>
      </c:catAx>
      <c:valAx>
        <c:axId val="1158038015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1580298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Blad1!$E$83</c:f>
              <c:strCache>
                <c:ptCount val="1"/>
                <c:pt idx="0">
                  <c:v>SE Tyresö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Blad1!$D$84:$D$88</c:f>
              <c:strCache>
                <c:ptCount val="5"/>
                <c:pt idx="0">
                  <c:v>AF</c:v>
                </c:pt>
                <c:pt idx="1">
                  <c:v>FK</c:v>
                </c:pt>
                <c:pt idx="2">
                  <c:v>Kommunen</c:v>
                </c:pt>
                <c:pt idx="3">
                  <c:v>Regionen</c:v>
                </c:pt>
                <c:pt idx="4">
                  <c:v>Egen anmälan</c:v>
                </c:pt>
              </c:strCache>
            </c:strRef>
          </c:cat>
          <c:val>
            <c:numRef>
              <c:f>Blad1!$E$84:$E$88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17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7-4E0A-8878-C48FD926DA57}"/>
            </c:ext>
          </c:extLst>
        </c:ser>
        <c:ser>
          <c:idx val="1"/>
          <c:order val="1"/>
          <c:tx>
            <c:strRef>
              <c:f>Blad1!$F$83</c:f>
              <c:strCache>
                <c:ptCount val="1"/>
                <c:pt idx="0">
                  <c:v>SE Haninge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Blad1!$D$84:$D$88</c:f>
              <c:strCache>
                <c:ptCount val="5"/>
                <c:pt idx="0">
                  <c:v>AF</c:v>
                </c:pt>
                <c:pt idx="1">
                  <c:v>FK</c:v>
                </c:pt>
                <c:pt idx="2">
                  <c:v>Kommunen</c:v>
                </c:pt>
                <c:pt idx="3">
                  <c:v>Regionen</c:v>
                </c:pt>
                <c:pt idx="4">
                  <c:v>Egen anmälan</c:v>
                </c:pt>
              </c:strCache>
            </c:strRef>
          </c:cat>
          <c:val>
            <c:numRef>
              <c:f>Blad1!$F$84:$F$88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10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7-4E0A-8878-C48FD926DA57}"/>
            </c:ext>
          </c:extLst>
        </c:ser>
        <c:ser>
          <c:idx val="2"/>
          <c:order val="2"/>
          <c:tx>
            <c:strRef>
              <c:f>Blad1!$G$83</c:f>
              <c:strCache>
                <c:ptCount val="1"/>
                <c:pt idx="0">
                  <c:v>CM Haninge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Blad1!$D$84:$D$88</c:f>
              <c:strCache>
                <c:ptCount val="5"/>
                <c:pt idx="0">
                  <c:v>AF</c:v>
                </c:pt>
                <c:pt idx="1">
                  <c:v>FK</c:v>
                </c:pt>
                <c:pt idx="2">
                  <c:v>Kommunen</c:v>
                </c:pt>
                <c:pt idx="3">
                  <c:v>Regionen</c:v>
                </c:pt>
                <c:pt idx="4">
                  <c:v>Egen anmälan</c:v>
                </c:pt>
              </c:strCache>
            </c:strRef>
          </c:cat>
          <c:val>
            <c:numRef>
              <c:f>Blad1!$G$84:$G$88</c:f>
              <c:numCache>
                <c:formatCode>General</c:formatCode>
                <c:ptCount val="5"/>
                <c:pt idx="0">
                  <c:v>3</c:v>
                </c:pt>
                <c:pt idx="1">
                  <c:v>4</c:v>
                </c:pt>
                <c:pt idx="2">
                  <c:v>4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37-4E0A-8878-C48FD926DA5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812672"/>
        <c:axId val="188839040"/>
      </c:barChart>
      <c:catAx>
        <c:axId val="18881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8839040"/>
        <c:crosses val="autoZero"/>
        <c:auto val="1"/>
        <c:lblAlgn val="ctr"/>
        <c:lblOffset val="100"/>
        <c:noMultiLvlLbl val="0"/>
      </c:catAx>
      <c:valAx>
        <c:axId val="188839040"/>
        <c:scaling>
          <c:orientation val="minMax"/>
          <c:max val="2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8812672"/>
        <c:crosses val="autoZero"/>
        <c:crossBetween val="between"/>
        <c:majorUnit val="4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Blad1!$E$106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0070C0"/>
            </a:solidFill>
            <a:ln w="3175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8C6-48D7-8F72-32AF4454D0D5}"/>
              </c:ext>
            </c:extLst>
          </c:dPt>
          <c:dPt>
            <c:idx val="2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8C6-48D7-8F72-32AF4454D0D5}"/>
              </c:ext>
            </c:extLst>
          </c:dPt>
          <c:dPt>
            <c:idx val="3"/>
            <c:invertIfNegative val="0"/>
            <c:bubble3D val="0"/>
            <c:spPr>
              <a:solidFill>
                <a:srgbClr val="996633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8C6-48D7-8F72-32AF4454D0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Blad1!$D$107:$D$110</c:f>
              <c:strCache>
                <c:ptCount val="4"/>
                <c:pt idx="0">
                  <c:v>AF</c:v>
                </c:pt>
                <c:pt idx="1">
                  <c:v>Arbetsmarknadsenhet</c:v>
                </c:pt>
                <c:pt idx="2">
                  <c:v>Ekonomiskt bistånd</c:v>
                </c:pt>
                <c:pt idx="3">
                  <c:v>SFI</c:v>
                </c:pt>
              </c:strCache>
            </c:strRef>
          </c:cat>
          <c:val>
            <c:numRef>
              <c:f>Blad1!$E$107:$E$110</c:f>
              <c:numCache>
                <c:formatCode>General</c:formatCode>
                <c:ptCount val="4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C6-48D7-8F72-32AF4454D0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487426768"/>
        <c:axId val="487427248"/>
      </c:barChart>
      <c:catAx>
        <c:axId val="487426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487427248"/>
        <c:crosses val="autoZero"/>
        <c:auto val="1"/>
        <c:lblAlgn val="ctr"/>
        <c:lblOffset val="100"/>
        <c:noMultiLvlLbl val="0"/>
      </c:catAx>
      <c:valAx>
        <c:axId val="48742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487426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Blad1!$E$128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16A3E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4FF-4408-B90B-D33A4DBE9C8E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4FF-4408-B90B-D33A4DBE9C8E}"/>
              </c:ext>
            </c:extLst>
          </c:dPt>
          <c:dPt>
            <c:idx val="2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4FF-4408-B90B-D33A4DBE9C8E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4FF-4408-B90B-D33A4DBE9C8E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C4FF-4408-B90B-D33A4DBE9C8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Blad1!$D$129:$D$134</c:f>
              <c:strCache>
                <c:ptCount val="6"/>
                <c:pt idx="0">
                  <c:v>FK</c:v>
                </c:pt>
                <c:pt idx="1">
                  <c:v>Tyresö kommun</c:v>
                </c:pt>
                <c:pt idx="2">
                  <c:v>Nynäshamns kommun</c:v>
                </c:pt>
                <c:pt idx="3">
                  <c:v>Regionen</c:v>
                </c:pt>
                <c:pt idx="4">
                  <c:v>AF</c:v>
                </c:pt>
                <c:pt idx="5">
                  <c:v>Egen anmälan</c:v>
                </c:pt>
              </c:strCache>
            </c:strRef>
          </c:cat>
          <c:val>
            <c:numRef>
              <c:f>Blad1!$E$129:$E$134</c:f>
              <c:numCache>
                <c:formatCode>General</c:formatCode>
                <c:ptCount val="6"/>
                <c:pt idx="0">
                  <c:v>2</c:v>
                </c:pt>
                <c:pt idx="1">
                  <c:v>5</c:v>
                </c:pt>
                <c:pt idx="2">
                  <c:v>11</c:v>
                </c:pt>
                <c:pt idx="3">
                  <c:v>0</c:v>
                </c:pt>
                <c:pt idx="4">
                  <c:v>1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4FF-4408-B90B-D33A4DBE9C8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73647376"/>
        <c:axId val="1073646896"/>
      </c:barChart>
      <c:catAx>
        <c:axId val="1073647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073646896"/>
        <c:crosses val="autoZero"/>
        <c:auto val="1"/>
        <c:lblAlgn val="ctr"/>
        <c:lblOffset val="100"/>
        <c:noMultiLvlLbl val="0"/>
      </c:catAx>
      <c:valAx>
        <c:axId val="107364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0736473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Blad1!$E$180</c:f>
              <c:strCache>
                <c:ptCount val="1"/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16A3E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61-4FDA-8017-A3BE46F12D44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61-4FDA-8017-A3BE46F12D44}"/>
              </c:ext>
            </c:extLst>
          </c:dPt>
          <c:dPt>
            <c:idx val="3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61-4FDA-8017-A3BE46F12D44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C61-4FDA-8017-A3BE46F12D4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Blad1!$D$181:$D$187</c:f>
              <c:strCache>
                <c:ptCount val="7"/>
                <c:pt idx="0">
                  <c:v>FK</c:v>
                </c:pt>
                <c:pt idx="1">
                  <c:v>Tyresö kommun</c:v>
                </c:pt>
                <c:pt idx="2">
                  <c:v>Nynäshamns kommun</c:v>
                </c:pt>
                <c:pt idx="3">
                  <c:v>Regionen</c:v>
                </c:pt>
                <c:pt idx="4">
                  <c:v>AF</c:v>
                </c:pt>
                <c:pt idx="5">
                  <c:v>Egen anmälan</c:v>
                </c:pt>
                <c:pt idx="6">
                  <c:v>Annan part</c:v>
                </c:pt>
              </c:strCache>
            </c:strRef>
          </c:cat>
          <c:val>
            <c:numRef>
              <c:f>Blad1!$E$181:$E$187</c:f>
              <c:numCache>
                <c:formatCode>General</c:formatCode>
                <c:ptCount val="7"/>
                <c:pt idx="0">
                  <c:v>1</c:v>
                </c:pt>
                <c:pt idx="1">
                  <c:v>7</c:v>
                </c:pt>
                <c:pt idx="2">
                  <c:v>14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C61-4FDA-8017-A3BE46F12D4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3393727"/>
        <c:axId val="183390847"/>
      </c:barChart>
      <c:catAx>
        <c:axId val="18339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83390847"/>
        <c:crosses val="autoZero"/>
        <c:auto val="1"/>
        <c:lblAlgn val="ctr"/>
        <c:lblOffset val="100"/>
        <c:noMultiLvlLbl val="0"/>
      </c:catAx>
      <c:valAx>
        <c:axId val="183390847"/>
        <c:scaling>
          <c:orientation val="minMax"/>
          <c:max val="1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83393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Blad1!$E$152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16A3E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09-4C42-AAD6-6CA688096E7F}"/>
              </c:ext>
            </c:extLst>
          </c:dPt>
          <c:dPt>
            <c:idx val="1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09-4C42-AAD6-6CA688096E7F}"/>
              </c:ext>
            </c:extLst>
          </c:dPt>
          <c:dPt>
            <c:idx val="2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09-4C42-AAD6-6CA688096E7F}"/>
              </c:ext>
            </c:extLst>
          </c:dPt>
          <c:dPt>
            <c:idx val="3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09-4C42-AAD6-6CA688096E7F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009-4C42-AAD6-6CA688096E7F}"/>
              </c:ext>
            </c:extLst>
          </c:dPt>
          <c:dPt>
            <c:idx val="5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009-4C42-AAD6-6CA688096E7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Blad1!$D$153:$D$159</c:f>
              <c:strCache>
                <c:ptCount val="7"/>
                <c:pt idx="0">
                  <c:v>FK</c:v>
                </c:pt>
                <c:pt idx="1">
                  <c:v>Haninge kommun</c:v>
                </c:pt>
                <c:pt idx="2">
                  <c:v>Tyresö kommun</c:v>
                </c:pt>
                <c:pt idx="3">
                  <c:v>Nynäshamns kommun</c:v>
                </c:pt>
                <c:pt idx="4">
                  <c:v>AF</c:v>
                </c:pt>
                <c:pt idx="5">
                  <c:v>Egen anmälan</c:v>
                </c:pt>
                <c:pt idx="6">
                  <c:v>Regionen</c:v>
                </c:pt>
              </c:strCache>
            </c:strRef>
          </c:cat>
          <c:val>
            <c:numRef>
              <c:f>Blad1!$E$153:$E$159</c:f>
              <c:numCache>
                <c:formatCode>General</c:formatCode>
                <c:ptCount val="7"/>
                <c:pt idx="0">
                  <c:v>12</c:v>
                </c:pt>
                <c:pt idx="1">
                  <c:v>3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009-4C42-AAD6-6CA688096E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670862448"/>
        <c:axId val="1629352208"/>
      </c:barChart>
      <c:catAx>
        <c:axId val="167086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629352208"/>
        <c:crosses val="autoZero"/>
        <c:auto val="1"/>
        <c:lblAlgn val="ctr"/>
        <c:lblOffset val="100"/>
        <c:noMultiLvlLbl val="0"/>
      </c:catAx>
      <c:valAx>
        <c:axId val="162935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6708624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Blad1!$E$183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Blad1!$E$184:$E$186</c:f>
              <c:numCache>
                <c:formatCode>0%</c:formatCode>
                <c:ptCount val="3"/>
                <c:pt idx="0">
                  <c:v>0.05</c:v>
                </c:pt>
                <c:pt idx="1">
                  <c:v>0.15789473684210525</c:v>
                </c:pt>
                <c:pt idx="2">
                  <c:v>0.23076923076923078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D-4432-812A-8148EF7190DC}"/>
            </c:ext>
          </c:extLst>
        </c:ser>
        <c:ser>
          <c:idx val="1"/>
          <c:order val="1"/>
          <c:tx>
            <c:strRef>
              <c:f>Blad1!$F$183</c:f>
              <c:strCache>
                <c:ptCount val="1"/>
                <c:pt idx="0">
                  <c:v>25-29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Blad1!$F$184:$F$186</c:f>
              <c:numCache>
                <c:formatCode>0%</c:formatCode>
                <c:ptCount val="3"/>
                <c:pt idx="0">
                  <c:v>0.16</c:v>
                </c:pt>
                <c:pt idx="1">
                  <c:v>0.26315789473684209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2D-4432-812A-8148EF7190DC}"/>
            </c:ext>
          </c:extLst>
        </c:ser>
        <c:ser>
          <c:idx val="2"/>
          <c:order val="2"/>
          <c:tx>
            <c:strRef>
              <c:f>Blad1!$G$183</c:f>
              <c:strCache>
                <c:ptCount val="1"/>
                <c:pt idx="0">
                  <c:v>30-39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Blad1!$G$184:$G$186</c:f>
              <c:numCache>
                <c:formatCode>0%</c:formatCode>
                <c:ptCount val="3"/>
                <c:pt idx="0">
                  <c:v>0.05</c:v>
                </c:pt>
                <c:pt idx="1">
                  <c:v>0.36842105263157893</c:v>
                </c:pt>
                <c:pt idx="2">
                  <c:v>0.15384615384615385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2D-4432-812A-8148EF7190DC}"/>
            </c:ext>
          </c:extLst>
        </c:ser>
        <c:ser>
          <c:idx val="3"/>
          <c:order val="3"/>
          <c:tx>
            <c:strRef>
              <c:f>Blad1!$H$183</c:f>
              <c:strCache>
                <c:ptCount val="1"/>
                <c:pt idx="0">
                  <c:v>40-49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Blad1!$H$184:$H$186</c:f>
              <c:numCache>
                <c:formatCode>0%</c:formatCode>
                <c:ptCount val="3"/>
                <c:pt idx="0">
                  <c:v>0.32</c:v>
                </c:pt>
                <c:pt idx="1">
                  <c:v>0.15789473684210525</c:v>
                </c:pt>
                <c:pt idx="2">
                  <c:v>7.6923076923076927E-2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22D-4432-812A-8148EF7190DC}"/>
            </c:ext>
          </c:extLst>
        </c:ser>
        <c:ser>
          <c:idx val="4"/>
          <c:order val="4"/>
          <c:tx>
            <c:strRef>
              <c:f>Blad1!$I$183</c:f>
              <c:strCache>
                <c:ptCount val="1"/>
                <c:pt idx="0">
                  <c:v>50-59</c:v>
                </c:pt>
              </c:strCache>
            </c:strRef>
          </c:tx>
          <c:spPr>
            <a:ln w="3175">
              <a:solidFill>
                <a:sysClr val="windowText" lastClr="000000"/>
              </a:solidFill>
            </a:ln>
          </c:spPr>
          <c:invertIfNegative val="0"/>
          <c:dLbls>
            <c:dLbl>
              <c:idx val="0"/>
              <c:layout>
                <c:manualLayout>
                  <c:x val="1.0071337983198708E-2"/>
                  <c:y val="3.782704759000007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2D-4432-812A-8148EF7190DC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Blad1!$I$184:$I$186</c:f>
              <c:numCache>
                <c:formatCode>0%</c:formatCode>
                <c:ptCount val="3"/>
                <c:pt idx="0">
                  <c:v>0.32</c:v>
                </c:pt>
                <c:pt idx="1">
                  <c:v>0</c:v>
                </c:pt>
                <c:pt idx="2">
                  <c:v>0.46153846153846156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22D-4432-812A-8148EF7190DC}"/>
            </c:ext>
          </c:extLst>
        </c:ser>
        <c:ser>
          <c:idx val="5"/>
          <c:order val="5"/>
          <c:tx>
            <c:strRef>
              <c:f>Blad1!$J$183</c:f>
              <c:strCache>
                <c:ptCount val="1"/>
                <c:pt idx="0">
                  <c:v>60 år och äldre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Blad1!$D$184:$D$186</c:f>
              <c:strCache>
                <c:ptCount val="3"/>
                <c:pt idx="0">
                  <c:v>SE Tyresö</c:v>
                </c:pt>
                <c:pt idx="1">
                  <c:v>SE Haninge</c:v>
                </c:pt>
                <c:pt idx="2">
                  <c:v>CM Haninge</c:v>
                </c:pt>
              </c:strCache>
            </c:strRef>
          </c:cat>
          <c:val>
            <c:numRef>
              <c:f>Blad1!$J$184:$J$186</c:f>
              <c:numCache>
                <c:formatCode>0%</c:formatCode>
                <c:ptCount val="3"/>
                <c:pt idx="0">
                  <c:v>0.11</c:v>
                </c:pt>
                <c:pt idx="1">
                  <c:v>5.2631578947368418E-2</c:v>
                </c:pt>
                <c:pt idx="2">
                  <c:v>7.6923076923076927E-2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22D-4432-812A-8148EF7190D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873344"/>
        <c:axId val="188887424"/>
      </c:barChart>
      <c:catAx>
        <c:axId val="188873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188887424"/>
        <c:crosses val="autoZero"/>
        <c:auto val="1"/>
        <c:lblAlgn val="ctr"/>
        <c:lblOffset val="100"/>
        <c:noMultiLvlLbl val="0"/>
      </c:catAx>
      <c:valAx>
        <c:axId val="188887424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887334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Blad1!$D$195</c:f>
              <c:strCache>
                <c:ptCount val="1"/>
                <c:pt idx="0">
                  <c:v>Freja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49B-40BA-AB63-2C2CAC56FBFF}"/>
              </c:ext>
            </c:extLst>
          </c:dPt>
          <c:dPt>
            <c:idx val="2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49B-40BA-AB63-2C2CAC56FBF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49B-40BA-AB63-2C2CAC56FBFF}"/>
              </c:ext>
            </c:extLst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949B-40BA-AB63-2C2CAC56FBFF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3175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949B-40BA-AB63-2C2CAC56FBF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Blad1!$E$194:$J$194</c:f>
              <c:strCache>
                <c:ptCount val="6"/>
                <c:pt idx="0">
                  <c:v>18-24</c:v>
                </c:pt>
                <c:pt idx="1">
                  <c:v>25-29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 år och äldre</c:v>
                </c:pt>
              </c:strCache>
            </c:strRef>
          </c:cat>
          <c:val>
            <c:numRef>
              <c:f>Blad1!$E$195:$J$195</c:f>
              <c:numCache>
                <c:formatCode>0%</c:formatCode>
                <c:ptCount val="6"/>
                <c:pt idx="0">
                  <c:v>0</c:v>
                </c:pt>
                <c:pt idx="1">
                  <c:v>4.1666666666666664E-2</c:v>
                </c:pt>
                <c:pt idx="2">
                  <c:v>0.25</c:v>
                </c:pt>
                <c:pt idx="3">
                  <c:v>0.375</c:v>
                </c:pt>
                <c:pt idx="4">
                  <c:v>0.25</c:v>
                </c:pt>
                <c:pt idx="5">
                  <c:v>8.3333333333333329E-2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49B-40BA-AB63-2C2CAC56FB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53193584"/>
        <c:axId val="353201264"/>
      </c:barChart>
      <c:catAx>
        <c:axId val="353193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353201264"/>
        <c:crosses val="autoZero"/>
        <c:auto val="1"/>
        <c:lblAlgn val="ctr"/>
        <c:lblOffset val="100"/>
        <c:noMultiLvlLbl val="0"/>
      </c:catAx>
      <c:valAx>
        <c:axId val="353201264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353193584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Blad1!$D$203</c:f>
              <c:strCache>
                <c:ptCount val="1"/>
                <c:pt idx="0">
                  <c:v>MGT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959-4A04-A96B-276C9C89A32D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959-4A04-A96B-276C9C89A32D}"/>
              </c:ext>
            </c:extLst>
          </c:dPt>
          <c:dPt>
            <c:idx val="2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959-4A04-A96B-276C9C89A32D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959-4A04-A96B-276C9C89A32D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959-4A04-A96B-276C9C89A32D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959-4A04-A96B-276C9C89A3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Blad1!$E$202:$J$202</c:f>
              <c:strCache>
                <c:ptCount val="6"/>
                <c:pt idx="0">
                  <c:v>18-24</c:v>
                </c:pt>
                <c:pt idx="1">
                  <c:v>25-29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 år och äldre</c:v>
                </c:pt>
              </c:strCache>
            </c:strRef>
          </c:cat>
          <c:val>
            <c:numRef>
              <c:f>Blad1!$E$203:$J$203</c:f>
              <c:numCache>
                <c:formatCode>0%</c:formatCode>
                <c:ptCount val="6"/>
                <c:pt idx="0">
                  <c:v>0.13</c:v>
                </c:pt>
                <c:pt idx="1">
                  <c:v>0.09</c:v>
                </c:pt>
                <c:pt idx="2">
                  <c:v>0.17</c:v>
                </c:pt>
                <c:pt idx="3">
                  <c:v>0.17</c:v>
                </c:pt>
                <c:pt idx="4">
                  <c:v>0.17</c:v>
                </c:pt>
                <c:pt idx="5">
                  <c:v>0.26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959-4A04-A96B-276C9C89A3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03936079"/>
        <c:axId val="2103936559"/>
      </c:barChart>
      <c:catAx>
        <c:axId val="21039360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2103936559"/>
        <c:crosses val="autoZero"/>
        <c:auto val="1"/>
        <c:lblAlgn val="ctr"/>
        <c:lblOffset val="100"/>
        <c:noMultiLvlLbl val="0"/>
      </c:catAx>
      <c:valAx>
        <c:axId val="2103936559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2103936079"/>
        <c:crosses val="autoZero"/>
        <c:crossBetween val="between"/>
        <c:majorUnit val="5.000000000000001E-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475-428F-8A45-5313F8F93105}"/>
              </c:ext>
            </c:extLst>
          </c:dPt>
          <c:dPt>
            <c:idx val="2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475-428F-8A45-5313F8F93105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475-428F-8A45-5313F8F93105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>
                  <a:lumMod val="75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2475-428F-8A45-5313F8F93105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2475-428F-8A45-5313F8F9310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Blad1!$E$32:$J$32</c:f>
              <c:strCache>
                <c:ptCount val="6"/>
                <c:pt idx="0">
                  <c:v>18-24</c:v>
                </c:pt>
                <c:pt idx="1">
                  <c:v>25-29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 år och äldre</c:v>
                </c:pt>
              </c:strCache>
            </c:strRef>
          </c:cat>
          <c:val>
            <c:numRef>
              <c:f>Blad1!$E$33:$J$33</c:f>
              <c:numCache>
                <c:formatCode>0%</c:formatCode>
                <c:ptCount val="6"/>
                <c:pt idx="0">
                  <c:v>7.6923076923076927E-2</c:v>
                </c:pt>
                <c:pt idx="1">
                  <c:v>0</c:v>
                </c:pt>
                <c:pt idx="2">
                  <c:v>0.19230769230769232</c:v>
                </c:pt>
                <c:pt idx="3">
                  <c:v>0.26923076923076922</c:v>
                </c:pt>
                <c:pt idx="4">
                  <c:v>0.30769230769230771</c:v>
                </c:pt>
                <c:pt idx="5">
                  <c:v>0.15384615384615385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475-428F-8A45-5313F8F9310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8630768"/>
        <c:axId val="978635088"/>
      </c:barChart>
      <c:catAx>
        <c:axId val="97863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978635088"/>
        <c:crosses val="autoZero"/>
        <c:auto val="1"/>
        <c:lblAlgn val="ctr"/>
        <c:lblOffset val="100"/>
        <c:noMultiLvlLbl val="0"/>
      </c:catAx>
      <c:valAx>
        <c:axId val="978635088"/>
        <c:scaling>
          <c:orientation val="minMax"/>
          <c:max val="0.4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978630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80BE3C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6BA7-45D2-8424-B251A197A1D4}"/>
              </c:ext>
            </c:extLst>
          </c:dPt>
          <c:dPt>
            <c:idx val="1"/>
            <c:invertIfNegative val="0"/>
            <c:bubble3D val="0"/>
            <c:spPr>
              <a:solidFill>
                <a:srgbClr val="EEC55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6BA7-45D2-8424-B251A197A1D4}"/>
              </c:ext>
            </c:extLst>
          </c:dPt>
          <c:dPt>
            <c:idx val="2"/>
            <c:invertIfNegative val="0"/>
            <c:bubble3D val="0"/>
            <c:spPr>
              <a:solidFill>
                <a:srgbClr val="EC7D40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6BA7-45D2-8424-B251A197A1D4}"/>
              </c:ext>
            </c:extLst>
          </c:dPt>
          <c:dPt>
            <c:idx val="3"/>
            <c:invertIfNegative val="0"/>
            <c:bubble3D val="0"/>
            <c:spPr>
              <a:solidFill>
                <a:schemeClr val="tx1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6BA7-45D2-8424-B251A197A1D4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/>
              </a:solidFill>
              <a:ln w="3175"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6BA7-45D2-8424-B251A197A1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Blad1!$E$208:$I$208</c:f>
              <c:strCache>
                <c:ptCount val="5"/>
                <c:pt idx="0">
                  <c:v>18-26</c:v>
                </c:pt>
                <c:pt idx="1">
                  <c:v>27-36</c:v>
                </c:pt>
                <c:pt idx="2">
                  <c:v>37-46</c:v>
                </c:pt>
                <c:pt idx="3">
                  <c:v>47-56</c:v>
                </c:pt>
                <c:pt idx="4">
                  <c:v>57 år eller äldre</c:v>
                </c:pt>
              </c:strCache>
            </c:strRef>
          </c:cat>
          <c:val>
            <c:numRef>
              <c:f>Blad1!$E$209:$I$209</c:f>
              <c:numCache>
                <c:formatCode>0%</c:formatCode>
                <c:ptCount val="5"/>
                <c:pt idx="0">
                  <c:v>0</c:v>
                </c:pt>
                <c:pt idx="1">
                  <c:v>0.27777777777777779</c:v>
                </c:pt>
                <c:pt idx="2">
                  <c:v>0.1111111111111111</c:v>
                </c:pt>
                <c:pt idx="3">
                  <c:v>0.55555555555555558</c:v>
                </c:pt>
                <c:pt idx="4">
                  <c:v>5.5555555555555552E-2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BA7-45D2-8424-B251A197A1D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55760112"/>
        <c:axId val="1555760592"/>
      </c:barChart>
      <c:catAx>
        <c:axId val="155576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555760592"/>
        <c:crosses val="autoZero"/>
        <c:auto val="1"/>
        <c:lblAlgn val="ctr"/>
        <c:lblOffset val="100"/>
        <c:noMultiLvlLbl val="0"/>
      </c:catAx>
      <c:valAx>
        <c:axId val="1555760592"/>
        <c:scaling>
          <c:orientation val="minMax"/>
          <c:max val="0.60000000000000009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155576011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Blad1!$D$62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Blad1!$E$61:$H$61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 deltgarantal</c:v>
                </c:pt>
              </c:strCache>
            </c:strRef>
          </c:cat>
          <c:val>
            <c:numRef>
              <c:f>Blad1!$E$62:$H$62</c:f>
              <c:numCache>
                <c:formatCode>General</c:formatCode>
                <c:ptCount val="4"/>
                <c:pt idx="0">
                  <c:v>59</c:v>
                </c:pt>
                <c:pt idx="1">
                  <c:v>19</c:v>
                </c:pt>
                <c:pt idx="2">
                  <c:v>54</c:v>
                </c:pt>
                <c:pt idx="3">
                  <c:v>1235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A-473F-A24A-6EDADD590343}"/>
            </c:ext>
          </c:extLst>
        </c:ser>
        <c:ser>
          <c:idx val="1"/>
          <c:order val="1"/>
          <c:tx>
            <c:strRef>
              <c:f>Blad1!$D$63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Blad1!$E$61:$H$61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 deltgarantal</c:v>
                </c:pt>
              </c:strCache>
            </c:strRef>
          </c:cat>
          <c:val>
            <c:numRef>
              <c:f>Blad1!$E$63:$H$63</c:f>
              <c:numCache>
                <c:formatCode>General</c:formatCode>
                <c:ptCount val="4"/>
                <c:pt idx="0">
                  <c:v>3</c:v>
                </c:pt>
                <c:pt idx="1">
                  <c:v>3</c:v>
                </c:pt>
                <c:pt idx="2">
                  <c:v>9</c:v>
                </c:pt>
                <c:pt idx="3">
                  <c:v>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AA-473F-A24A-6EDADD590343}"/>
            </c:ext>
          </c:extLst>
        </c:ser>
        <c:ser>
          <c:idx val="2"/>
          <c:order val="2"/>
          <c:tx>
            <c:strRef>
              <c:f>Blad1!$D$64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Blad1!$E$61:$H$61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 deltgarantal</c:v>
                </c:pt>
              </c:strCache>
            </c:strRef>
          </c:cat>
          <c:val>
            <c:numRef>
              <c:f>Blad1!$E$64:$H$64</c:f>
              <c:numCache>
                <c:formatCode>General</c:formatCode>
                <c:ptCount val="4"/>
                <c:pt idx="0">
                  <c:v>62</c:v>
                </c:pt>
                <c:pt idx="1">
                  <c:v>22</c:v>
                </c:pt>
                <c:pt idx="2">
                  <c:v>63</c:v>
                </c:pt>
                <c:pt idx="3">
                  <c:v>1509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AA-473F-A24A-6EDADD5903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69897400"/>
        <c:axId val="669895960"/>
      </c:barChart>
      <c:catAx>
        <c:axId val="669897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669895960"/>
        <c:crosses val="autoZero"/>
        <c:auto val="1"/>
        <c:lblAlgn val="ctr"/>
        <c:lblOffset val="100"/>
        <c:noMultiLvlLbl val="0"/>
      </c:catAx>
      <c:valAx>
        <c:axId val="66989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669897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Franklin Gothic Book" panose="020B05030201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Blad1!$D$316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Blad1!$C$317:$C$324</c:f>
              <c:strCache>
                <c:ptCount val="8"/>
                <c:pt idx="0">
                  <c:v>Samplanering</c:v>
                </c:pt>
                <c:pt idx="1">
                  <c:v>Förstärkt arbetsträning</c:v>
                </c:pt>
                <c:pt idx="2">
                  <c:v>Planering mot SIUS</c:v>
                </c:pt>
                <c:pt idx="3">
                  <c:v>Praktik</c:v>
                </c:pt>
                <c:pt idx="4">
                  <c:v>Introduktionsjobb</c:v>
                </c:pt>
                <c:pt idx="5">
                  <c:v>Lönebidrag</c:v>
                </c:pt>
                <c:pt idx="6">
                  <c:v>Lumena</c:v>
                </c:pt>
                <c:pt idx="7">
                  <c:v>Förhindrad</c:v>
                </c:pt>
              </c:strCache>
            </c:strRef>
          </c:cat>
          <c:val>
            <c:numRef>
              <c:f>Blad1!$D$317:$D$324</c:f>
              <c:numCache>
                <c:formatCode>General</c:formatCode>
                <c:ptCount val="8"/>
                <c:pt idx="0">
                  <c:v>11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DE-4E8B-9F4B-1F09A62E9E3A}"/>
            </c:ext>
          </c:extLst>
        </c:ser>
        <c:ser>
          <c:idx val="1"/>
          <c:order val="1"/>
          <c:tx>
            <c:strRef>
              <c:f>Blad1!$E$316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Blad1!$C$317:$C$324</c:f>
              <c:strCache>
                <c:ptCount val="8"/>
                <c:pt idx="0">
                  <c:v>Samplanering</c:v>
                </c:pt>
                <c:pt idx="1">
                  <c:v>Förstärkt arbetsträning</c:v>
                </c:pt>
                <c:pt idx="2">
                  <c:v>Planering mot SIUS</c:v>
                </c:pt>
                <c:pt idx="3">
                  <c:v>Praktik</c:v>
                </c:pt>
                <c:pt idx="4">
                  <c:v>Introduktionsjobb</c:v>
                </c:pt>
                <c:pt idx="5">
                  <c:v>Lönebidrag</c:v>
                </c:pt>
                <c:pt idx="6">
                  <c:v>Lumena</c:v>
                </c:pt>
                <c:pt idx="7">
                  <c:v>Förhindrad</c:v>
                </c:pt>
              </c:strCache>
            </c:strRef>
          </c:cat>
          <c:val>
            <c:numRef>
              <c:f>Blad1!$E$317:$E$324</c:f>
              <c:numCache>
                <c:formatCode>General</c:formatCode>
                <c:ptCount val="8"/>
                <c:pt idx="0">
                  <c:v>18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8DE-4E8B-9F4B-1F09A62E9E3A}"/>
            </c:ext>
          </c:extLst>
        </c:ser>
        <c:ser>
          <c:idx val="2"/>
          <c:order val="2"/>
          <c:tx>
            <c:strRef>
              <c:f>Blad1!$F$316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Blad1!$C$317:$C$324</c:f>
              <c:strCache>
                <c:ptCount val="8"/>
                <c:pt idx="0">
                  <c:v>Samplanering</c:v>
                </c:pt>
                <c:pt idx="1">
                  <c:v>Förstärkt arbetsträning</c:v>
                </c:pt>
                <c:pt idx="2">
                  <c:v>Planering mot SIUS</c:v>
                </c:pt>
                <c:pt idx="3">
                  <c:v>Praktik</c:v>
                </c:pt>
                <c:pt idx="4">
                  <c:v>Introduktionsjobb</c:v>
                </c:pt>
                <c:pt idx="5">
                  <c:v>Lönebidrag</c:v>
                </c:pt>
                <c:pt idx="6">
                  <c:v>Lumena</c:v>
                </c:pt>
                <c:pt idx="7">
                  <c:v>Förhindrad</c:v>
                </c:pt>
              </c:strCache>
            </c:strRef>
          </c:cat>
          <c:val>
            <c:numRef>
              <c:f>Blad1!$F$317:$F$324</c:f>
              <c:numCache>
                <c:formatCode>General</c:formatCode>
                <c:ptCount val="8"/>
                <c:pt idx="0">
                  <c:v>29</c:v>
                </c:pt>
                <c:pt idx="1">
                  <c:v>3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8DE-4E8B-9F4B-1F09A62E9E3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36262576"/>
        <c:axId val="536262096"/>
      </c:barChart>
      <c:catAx>
        <c:axId val="53626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536262096"/>
        <c:crosses val="autoZero"/>
        <c:auto val="1"/>
        <c:lblAlgn val="ctr"/>
        <c:lblOffset val="100"/>
        <c:noMultiLvlLbl val="0"/>
      </c:catAx>
      <c:valAx>
        <c:axId val="536262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53626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Franklin Gothic Book" panose="020B05030201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Blad1!$D$260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Blad1!$C$261:$C$265</c:f>
              <c:strCache>
                <c:ptCount val="5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Freja</c:v>
                </c:pt>
              </c:strCache>
            </c:strRef>
          </c:cat>
          <c:val>
            <c:numRef>
              <c:f>Blad1!$D$261:$D$265</c:f>
              <c:numCache>
                <c:formatCode>General</c:formatCode>
                <c:ptCount val="5"/>
                <c:pt idx="0">
                  <c:v>64</c:v>
                </c:pt>
                <c:pt idx="1">
                  <c:v>1</c:v>
                </c:pt>
                <c:pt idx="2">
                  <c:v>2</c:v>
                </c:pt>
                <c:pt idx="3">
                  <c:v>6</c:v>
                </c:pt>
                <c:pt idx="4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E0-4E79-984F-D6479CB98DE8}"/>
            </c:ext>
          </c:extLst>
        </c:ser>
        <c:ser>
          <c:idx val="1"/>
          <c:order val="1"/>
          <c:tx>
            <c:strRef>
              <c:f>Blad1!$E$260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Blad1!$C$261:$C$265</c:f>
              <c:strCache>
                <c:ptCount val="5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Freja</c:v>
                </c:pt>
              </c:strCache>
            </c:strRef>
          </c:cat>
          <c:val>
            <c:numRef>
              <c:f>Blad1!$E$261:$E$265</c:f>
              <c:numCache>
                <c:formatCode>General</c:formatCode>
                <c:ptCount val="5"/>
                <c:pt idx="0">
                  <c:v>67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E0-4E79-984F-D6479CB98DE8}"/>
            </c:ext>
          </c:extLst>
        </c:ser>
        <c:ser>
          <c:idx val="2"/>
          <c:order val="2"/>
          <c:tx>
            <c:strRef>
              <c:f>Blad1!$F$260</c:f>
              <c:strCache>
                <c:ptCount val="1"/>
                <c:pt idx="0">
                  <c:v>Annat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Blad1!$C$261:$C$265</c:f>
              <c:strCache>
                <c:ptCount val="5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Freja</c:v>
                </c:pt>
              </c:strCache>
            </c:strRef>
          </c:cat>
          <c:val>
            <c:numRef>
              <c:f>Blad1!$F$261:$F$265</c:f>
              <c:numCache>
                <c:formatCode>General</c:formatCode>
                <c:ptCount val="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8E0-4E79-984F-D6479CB98DE8}"/>
            </c:ext>
          </c:extLst>
        </c:ser>
        <c:ser>
          <c:idx val="3"/>
          <c:order val="3"/>
          <c:tx>
            <c:strRef>
              <c:f>Blad1!$G$260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chemeClr val="tx1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Franklin Gothic Book" panose="020B05030201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Blad1!$C$261:$C$265</c:f>
              <c:strCache>
                <c:ptCount val="5"/>
                <c:pt idx="0">
                  <c:v>Satsa</c:v>
                </c:pt>
                <c:pt idx="1">
                  <c:v>SE Tyresö</c:v>
                </c:pt>
                <c:pt idx="2">
                  <c:v>SE Haninge</c:v>
                </c:pt>
                <c:pt idx="3">
                  <c:v>CM Haninge</c:v>
                </c:pt>
                <c:pt idx="4">
                  <c:v>Freja</c:v>
                </c:pt>
              </c:strCache>
            </c:strRef>
          </c:cat>
          <c:val>
            <c:numRef>
              <c:f>Blad1!$G$261:$G$265</c:f>
              <c:numCache>
                <c:formatCode>General</c:formatCode>
                <c:ptCount val="5"/>
                <c:pt idx="0">
                  <c:v>132</c:v>
                </c:pt>
                <c:pt idx="1">
                  <c:v>1</c:v>
                </c:pt>
                <c:pt idx="2">
                  <c:v>5</c:v>
                </c:pt>
                <c:pt idx="3">
                  <c:v>7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8E0-4E79-984F-D6479CB98D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89528344"/>
        <c:axId val="289528672"/>
      </c:barChart>
      <c:catAx>
        <c:axId val="289528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289528672"/>
        <c:crosses val="autoZero"/>
        <c:auto val="1"/>
        <c:lblAlgn val="ctr"/>
        <c:lblOffset val="100"/>
        <c:noMultiLvlLbl val="0"/>
      </c:catAx>
      <c:valAx>
        <c:axId val="289528672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Franklin Gothic Book" panose="020B0503020102020204" pitchFamily="34" charset="0"/>
                <a:ea typeface="+mn-ea"/>
                <a:cs typeface="+mn-cs"/>
              </a:defRPr>
            </a:pPr>
            <a:endParaRPr lang="sv-SE"/>
          </a:p>
        </c:txPr>
        <c:crossAx val="289528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ysClr val="windowText" lastClr="000000"/>
              </a:solidFill>
              <a:latin typeface="Franklin Gothic Book" panose="020B05030201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Blad1!$D$213</c:f>
              <c:strCache>
                <c:ptCount val="1"/>
                <c:pt idx="0">
                  <c:v>SE Tyresö</c:v>
                </c:pt>
              </c:strCache>
            </c:strRef>
          </c:tx>
          <c:spPr>
            <a:solidFill>
              <a:srgbClr val="EEC55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Blad1!$C$214:$C$222</c:f>
              <c:strCache>
                <c:ptCount val="9"/>
                <c:pt idx="0">
                  <c:v>Arbete</c:v>
                </c:pt>
                <c:pt idx="1">
                  <c:v>Studier</c:v>
                </c:pt>
                <c:pt idx="2">
                  <c:v>Annan insats Af</c:v>
                </c:pt>
                <c:pt idx="3">
                  <c:v>Forts. stöd i kommunen</c:v>
                </c:pt>
                <c:pt idx="4">
                  <c:v>Slutförda uppdrag</c:v>
                </c:pt>
                <c:pt idx="5">
                  <c:v>Forts rehab</c:v>
                </c:pt>
                <c:pt idx="6">
                  <c:v>Sjukskrivning</c:v>
                </c:pt>
                <c:pt idx="7">
                  <c:v>Överförd annan myndighet</c:v>
                </c:pt>
                <c:pt idx="8">
                  <c:v>Övrigt</c:v>
                </c:pt>
              </c:strCache>
            </c:strRef>
          </c:cat>
          <c:val>
            <c:numRef>
              <c:f>Blad1!$D$214:$D$222</c:f>
              <c:numCache>
                <c:formatCode>0</c:formatCode>
                <c:ptCount val="9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8-4CAC-8223-846CFB8BA5FE}"/>
            </c:ext>
          </c:extLst>
        </c:ser>
        <c:ser>
          <c:idx val="1"/>
          <c:order val="1"/>
          <c:tx>
            <c:strRef>
              <c:f>Blad1!$E$213</c:f>
              <c:strCache>
                <c:ptCount val="1"/>
                <c:pt idx="0">
                  <c:v>SE Haninge</c:v>
                </c:pt>
              </c:strCache>
            </c:strRef>
          </c:tx>
          <c:spPr>
            <a:solidFill>
              <a:srgbClr val="80BE3C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Blad1!$C$214:$C$222</c:f>
              <c:strCache>
                <c:ptCount val="9"/>
                <c:pt idx="0">
                  <c:v>Arbete</c:v>
                </c:pt>
                <c:pt idx="1">
                  <c:v>Studier</c:v>
                </c:pt>
                <c:pt idx="2">
                  <c:v>Annan insats Af</c:v>
                </c:pt>
                <c:pt idx="3">
                  <c:v>Forts. stöd i kommunen</c:v>
                </c:pt>
                <c:pt idx="4">
                  <c:v>Slutförda uppdrag</c:v>
                </c:pt>
                <c:pt idx="5">
                  <c:v>Forts rehab</c:v>
                </c:pt>
                <c:pt idx="6">
                  <c:v>Sjukskrivning</c:v>
                </c:pt>
                <c:pt idx="7">
                  <c:v>Överförd annan myndighet</c:v>
                </c:pt>
                <c:pt idx="8">
                  <c:v>Övrigt</c:v>
                </c:pt>
              </c:strCache>
            </c:strRef>
          </c:cat>
          <c:val>
            <c:numRef>
              <c:f>Blad1!$E$214:$E$222</c:f>
              <c:numCache>
                <c:formatCode>0</c:formatCode>
                <c:ptCount val="9"/>
                <c:pt idx="0">
                  <c:v>3</c:v>
                </c:pt>
                <c:pt idx="7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D8-4CAC-8223-846CFB8BA5FE}"/>
            </c:ext>
          </c:extLst>
        </c:ser>
        <c:ser>
          <c:idx val="2"/>
          <c:order val="2"/>
          <c:tx>
            <c:strRef>
              <c:f>Blad1!$F$213</c:f>
              <c:strCache>
                <c:ptCount val="1"/>
                <c:pt idx="0">
                  <c:v>CM Haninge</c:v>
                </c:pt>
              </c:strCache>
            </c:strRef>
          </c:tx>
          <c:spPr>
            <a:solidFill>
              <a:srgbClr val="EC7D40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Blad1!$C$214:$C$222</c:f>
              <c:strCache>
                <c:ptCount val="9"/>
                <c:pt idx="0">
                  <c:v>Arbete</c:v>
                </c:pt>
                <c:pt idx="1">
                  <c:v>Studier</c:v>
                </c:pt>
                <c:pt idx="2">
                  <c:v>Annan insats Af</c:v>
                </c:pt>
                <c:pt idx="3">
                  <c:v>Forts. stöd i kommunen</c:v>
                </c:pt>
                <c:pt idx="4">
                  <c:v>Slutförda uppdrag</c:v>
                </c:pt>
                <c:pt idx="5">
                  <c:v>Forts rehab</c:v>
                </c:pt>
                <c:pt idx="6">
                  <c:v>Sjukskrivning</c:v>
                </c:pt>
                <c:pt idx="7">
                  <c:v>Överförd annan myndighet</c:v>
                </c:pt>
                <c:pt idx="8">
                  <c:v>Övrigt</c:v>
                </c:pt>
              </c:strCache>
            </c:strRef>
          </c:cat>
          <c:val>
            <c:numRef>
              <c:f>Blad1!$F$214:$F$222</c:f>
              <c:numCache>
                <c:formatCode>0</c:formatCode>
                <c:ptCount val="9"/>
                <c:pt idx="1">
                  <c:v>1</c:v>
                </c:pt>
                <c:pt idx="4">
                  <c:v>3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D8-4CAC-8223-846CFB8BA5F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9619584"/>
        <c:axId val="189641856"/>
      </c:barChart>
      <c:catAx>
        <c:axId val="18961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1200" b="1"/>
            </a:pPr>
            <a:endParaRPr lang="sv-SE"/>
          </a:p>
        </c:txPr>
        <c:crossAx val="189641856"/>
        <c:crosses val="autoZero"/>
        <c:auto val="1"/>
        <c:lblAlgn val="ctr"/>
        <c:lblOffset val="100"/>
        <c:noMultiLvlLbl val="0"/>
      </c:catAx>
      <c:valAx>
        <c:axId val="189641856"/>
        <c:scaling>
          <c:orientation val="minMax"/>
          <c:max val="6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189619584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ysClr val="windowText" lastClr="000000"/>
          </a:solidFill>
          <a:latin typeface="Franklin Gothic Book" panose="020B0503020102020204" pitchFamily="34" charset="0"/>
        </a:defRPr>
      </a:pPr>
      <a:endParaRPr lang="sv-SE"/>
    </a:p>
  </c:txPr>
  <c:externalData r:id="rId2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Totalt!$B$268</c:f>
              <c:strCache>
                <c:ptCount val="1"/>
                <c:pt idx="0">
                  <c:v>Arbete (heltid)</c:v>
                </c:pt>
              </c:strCache>
            </c:strRef>
          </c:tx>
          <c:spPr>
            <a:solidFill>
              <a:srgbClr val="99BBD3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Totalt!$C$267:$F$267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Totalt!$C$268:$F$268</c:f>
              <c:numCache>
                <c:formatCode>General</c:formatCode>
                <c:ptCount val="4"/>
                <c:pt idx="0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F0-4B85-8649-216C08B7EF77}"/>
            </c:ext>
          </c:extLst>
        </c:ser>
        <c:ser>
          <c:idx val="1"/>
          <c:order val="1"/>
          <c:tx>
            <c:strRef>
              <c:f>Totalt!$B$269</c:f>
              <c:strCache>
                <c:ptCount val="1"/>
                <c:pt idx="0">
                  <c:v>Studier</c:v>
                </c:pt>
              </c:strCache>
            </c:strRef>
          </c:tx>
          <c:spPr>
            <a:solidFill>
              <a:srgbClr val="00A4A9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Totalt!$C$267:$F$267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Totalt!$C$269:$F$269</c:f>
              <c:numCache>
                <c:formatCode>General</c:formatCode>
                <c:ptCount val="4"/>
                <c:pt idx="0">
                  <c:v>1</c:v>
                </c:pt>
                <c:pt idx="2">
                  <c:v>2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F0-4B85-8649-216C08B7EF77}"/>
            </c:ext>
          </c:extLst>
        </c:ser>
        <c:ser>
          <c:idx val="2"/>
          <c:order val="2"/>
          <c:tx>
            <c:strRef>
              <c:f>Totalt!$B$270</c:f>
              <c:strCache>
                <c:ptCount val="1"/>
                <c:pt idx="0">
                  <c:v>Insats via AF</c:v>
                </c:pt>
              </c:strCache>
            </c:strRef>
          </c:tx>
          <c:spPr>
            <a:solidFill>
              <a:srgbClr val="0E4D58"/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Totalt!$C$267:$F$267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Totalt!$C$270:$F$270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8F0-4B85-8649-216C08B7EF77}"/>
            </c:ext>
          </c:extLst>
        </c:ser>
        <c:ser>
          <c:idx val="3"/>
          <c:order val="3"/>
          <c:tx>
            <c:strRef>
              <c:f>Totalt!$B$271</c:f>
              <c:strCache>
                <c:ptCount val="1"/>
                <c:pt idx="0">
                  <c:v>Flytt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3175">
              <a:solidFill>
                <a:sysClr val="windowText" lastClr="000000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Totalt!$C$267:$F$267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Totalt!$C$271:$F$271</c:f>
              <c:numCache>
                <c:formatCode>General</c:formatCode>
                <c:ptCount val="4"/>
                <c:pt idx="0">
                  <c:v>0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8F0-4B85-8649-216C08B7EF77}"/>
            </c:ext>
          </c:extLst>
        </c:ser>
        <c:ser>
          <c:idx val="4"/>
          <c:order val="4"/>
          <c:tx>
            <c:strRef>
              <c:f>Totalt!$B$272</c:f>
              <c:strCache>
                <c:ptCount val="1"/>
                <c:pt idx="0">
                  <c:v>Sjukskrivning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 w="3175"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Totalt!$C$267:$F$267</c:f>
              <c:strCache>
                <c:ptCount val="4"/>
                <c:pt idx="0">
                  <c:v>Haninge</c:v>
                </c:pt>
                <c:pt idx="1">
                  <c:v>Tyresö</c:v>
                </c:pt>
                <c:pt idx="2">
                  <c:v>Nynäshamn</c:v>
                </c:pt>
                <c:pt idx="3">
                  <c:v>Totalt</c:v>
                </c:pt>
              </c:strCache>
            </c:strRef>
          </c:cat>
          <c:val>
            <c:numRef>
              <c:f>Totalt!$C$272:$F$272</c:f>
              <c:numCache>
                <c:formatCode>General</c:formatCode>
                <c:ptCount val="4"/>
                <c:pt idx="0">
                  <c:v>0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8F0-4B85-8649-216C08B7EF77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7242752"/>
        <c:axId val="227244288"/>
      </c:barChart>
      <c:catAx>
        <c:axId val="22724275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b="1"/>
            </a:pPr>
            <a:endParaRPr lang="sv-SE"/>
          </a:p>
        </c:txPr>
        <c:crossAx val="227244288"/>
        <c:crosses val="autoZero"/>
        <c:auto val="1"/>
        <c:lblAlgn val="ctr"/>
        <c:lblOffset val="100"/>
        <c:noMultiLvlLbl val="0"/>
      </c:catAx>
      <c:valAx>
        <c:axId val="227244288"/>
        <c:scaling>
          <c:orientation val="minMax"/>
          <c:max val="6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extTo"/>
        <c:spPr>
          <a:ln>
            <a:noFill/>
          </a:ln>
        </c:spPr>
        <c:crossAx val="227242752"/>
        <c:crosses val="autoZero"/>
        <c:crossBetween val="between"/>
        <c:majorUnit val="1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Totalt!$C$256</c:f>
              <c:strCache>
                <c:ptCount val="1"/>
                <c:pt idx="0">
                  <c:v>Kvinnor</c:v>
                </c:pt>
              </c:strCache>
            </c:strRef>
          </c:tx>
          <c:spPr>
            <a:solidFill>
              <a:srgbClr val="F8DA6E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-6.5895681428798248E-3"/>
                  <c:y val="3.834355828220788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110-4BF9-B240-41F70E9E91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Totalt!$C$257:$C$262</c:f>
              <c:numCache>
                <c:formatCode>0%</c:formatCode>
                <c:ptCount val="6"/>
                <c:pt idx="0">
                  <c:v>0.82407407407407407</c:v>
                </c:pt>
                <c:pt idx="1">
                  <c:v>0.1111111111111111</c:v>
                </c:pt>
                <c:pt idx="2">
                  <c:v>0</c:v>
                </c:pt>
                <c:pt idx="3">
                  <c:v>5.5555555555555552E-2</c:v>
                </c:pt>
                <c:pt idx="4">
                  <c:v>9.2592592592592587E-3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110-4BF9-B240-41F70E9E9136}"/>
            </c:ext>
          </c:extLst>
        </c:ser>
        <c:ser>
          <c:idx val="1"/>
          <c:order val="1"/>
          <c:tx>
            <c:strRef>
              <c:f>Totalt!$D$256</c:f>
              <c:strCache>
                <c:ptCount val="1"/>
                <c:pt idx="0">
                  <c:v>Män</c:v>
                </c:pt>
              </c:strCache>
            </c:strRef>
          </c:tx>
          <c:spPr>
            <a:solidFill>
              <a:srgbClr val="0B73AC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Totalt!$D$257:$D$262</c:f>
              <c:numCache>
                <c:formatCode>0%</c:formatCode>
                <c:ptCount val="6"/>
                <c:pt idx="0">
                  <c:v>0.69811320754716977</c:v>
                </c:pt>
                <c:pt idx="1">
                  <c:v>0.15094339622641509</c:v>
                </c:pt>
                <c:pt idx="2">
                  <c:v>1.8867924528301886E-2</c:v>
                </c:pt>
                <c:pt idx="3">
                  <c:v>9.4339622641509441E-2</c:v>
                </c:pt>
                <c:pt idx="4">
                  <c:v>9.433962264150943E-3</c:v>
                </c:pt>
                <c:pt idx="5">
                  <c:v>2.8301886792452831E-2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110-4BF9-B240-41F70E9E9136}"/>
            </c:ext>
          </c:extLst>
        </c:ser>
        <c:ser>
          <c:idx val="2"/>
          <c:order val="2"/>
          <c:tx>
            <c:strRef>
              <c:f>Totalt!$E$256</c:f>
              <c:strCache>
                <c:ptCount val="1"/>
                <c:pt idx="0">
                  <c:v>Totalt</c:v>
                </c:pt>
              </c:strCache>
            </c:strRef>
          </c:tx>
          <c:spPr>
            <a:solidFill>
              <a:srgbClr val="E84949"/>
            </a:solidFill>
            <a:ln w="3175">
              <a:solidFill>
                <a:sysClr val="windowText" lastClr="000000"/>
              </a:solidFill>
            </a:ln>
            <a:effectLst/>
          </c:spPr>
          <c:invertIfNegative val="0"/>
          <c:dLbls>
            <c:dLbl>
              <c:idx val="1"/>
              <c:layout>
                <c:manualLayout>
                  <c:x val="8.7860908571730598E-3"/>
                  <c:y val="-3.834355828220858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110-4BF9-B240-41F70E9E9136}"/>
                </c:ext>
              </c:extLst>
            </c:dLbl>
            <c:dLbl>
              <c:idx val="3"/>
              <c:layout>
                <c:manualLayout>
                  <c:x val="6.5945980376137065E-3"/>
                  <c:y val="-1.4126851510343894E-1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110-4BF9-B240-41F70E9E91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Totalt!$B$257:$B$262</c:f>
              <c:strCache>
                <c:ptCount val="6"/>
                <c:pt idx="0">
                  <c:v>Pågående studier</c:v>
                </c:pt>
                <c:pt idx="1">
                  <c:v>Fullföljd gymnasieutb.</c:v>
                </c:pt>
                <c:pt idx="2">
                  <c:v>Flytt</c:v>
                </c:pt>
                <c:pt idx="3">
                  <c:v>Avbrutna studier</c:v>
                </c:pt>
                <c:pt idx="4">
                  <c:v>Sjukskrivning</c:v>
                </c:pt>
                <c:pt idx="5">
                  <c:v>Övrigt</c:v>
                </c:pt>
              </c:strCache>
            </c:strRef>
          </c:cat>
          <c:val>
            <c:numRef>
              <c:f>Totalt!$E$257:$E$262</c:f>
              <c:numCache>
                <c:formatCode>0%</c:formatCode>
                <c:ptCount val="6"/>
                <c:pt idx="0">
                  <c:v>0.75813953488372088</c:v>
                </c:pt>
                <c:pt idx="1">
                  <c:v>0.13023255813953488</c:v>
                </c:pt>
                <c:pt idx="2">
                  <c:v>9.3023255813953487E-3</c:v>
                </c:pt>
                <c:pt idx="3">
                  <c:v>7.9069767441860464E-2</c:v>
                </c:pt>
                <c:pt idx="4">
                  <c:v>9.3023255813953487E-3</c:v>
                </c:pt>
                <c:pt idx="5">
                  <c:v>1.3953488372093023E-2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110-4BF9-B240-41F70E9E91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26126848"/>
        <c:axId val="226136832"/>
      </c:barChart>
      <c:catAx>
        <c:axId val="226126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b="1"/>
            </a:pPr>
            <a:endParaRPr lang="sv-SE"/>
          </a:p>
        </c:txPr>
        <c:crossAx val="226136832"/>
        <c:crosses val="autoZero"/>
        <c:auto val="1"/>
        <c:lblAlgn val="ctr"/>
        <c:lblOffset val="100"/>
        <c:noMultiLvlLbl val="0"/>
      </c:catAx>
      <c:valAx>
        <c:axId val="22613683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/>
            </a:pPr>
            <a:endParaRPr lang="sv-SE"/>
          </a:p>
        </c:txPr>
        <c:crossAx val="22612684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sv-S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pPr>
      <a:endParaRPr lang="sv-SE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C0E9D-122F-474A-BE0E-F007B7C904B0}" type="datetimeFigureOut">
              <a:rPr lang="sv-SE" smtClean="0"/>
              <a:t>2026-08-12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016C1-E362-43A4-9C88-33239C7C6C96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0622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1B6546-0BBD-4ED5-8B95-32B1F65FE194}" type="datetimeFigureOut">
              <a:rPr lang="sv-SE" smtClean="0"/>
              <a:t>2026-08-12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00655E-F448-48D1-A15C-47964E77B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55186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0655E-F448-48D1-A15C-47964E77B7F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0403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BDF09-CF71-6083-3638-1A2E85568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A3C271C-479E-E37F-715C-9773316AF0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B09F9DE-EECE-1D06-BB7E-6C11ACCB0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025B53E-B547-A582-DF3D-6220D70C494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0655E-F448-48D1-A15C-47964E77B7F9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1434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0E81FB-D66C-2F43-18B4-F8DCB5177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BACA7B1D-E3F2-3BAA-2422-BC1D80C082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2DF9FC1-9B4C-9279-20D2-7AEBAA842E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63F4139-1FC5-DBFB-775D-CDD640C39F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00655E-F448-48D1-A15C-47964E77B7F9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873721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Försätts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 userDrawn="1"/>
        </p:nvSpPr>
        <p:spPr>
          <a:xfrm>
            <a:off x="313038" y="222422"/>
            <a:ext cx="11590637" cy="582557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bIns="0" rtlCol="0" anchor="ctr"/>
          <a:lstStyle/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  <a:p>
            <a:pPr algn="ctr" defTabSz="457200"/>
            <a:endParaRPr lang="sv-SE" sz="1800" dirty="0">
              <a:solidFill>
                <a:prstClr val="white"/>
              </a:solidFill>
            </a:endParaRPr>
          </a:p>
        </p:txBody>
      </p:sp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488000" y="2376000"/>
            <a:ext cx="9066141" cy="1587754"/>
          </a:xfrm>
          <a:prstGeom prst="rect">
            <a:avLst/>
          </a:prstGeom>
        </p:spPr>
        <p:txBody>
          <a:bodyPr vert="horz"/>
          <a:lstStyle>
            <a:lvl1pPr algn="l">
              <a:lnSpc>
                <a:spcPts val="4000"/>
              </a:lnSpc>
              <a:defRPr sz="35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sv-SE"/>
              <a:t>Klicka här för att ändra format</a:t>
            </a:r>
            <a:endParaRPr lang="sv-SE" dirty="0"/>
          </a:p>
        </p:txBody>
      </p:sp>
      <p:pic>
        <p:nvPicPr>
          <p:cNvPr id="5" name="Bildobjekt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0727" y="6335326"/>
            <a:ext cx="2809759" cy="319850"/>
          </a:xfrm>
          <a:prstGeom prst="rect">
            <a:avLst/>
          </a:prstGeom>
        </p:spPr>
      </p:pic>
      <p:pic>
        <p:nvPicPr>
          <p:cNvPr id="6" name="Bildobjekt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038" y="6291730"/>
            <a:ext cx="2910629" cy="407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751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588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6926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8665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039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00853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51536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 descr="Macintosh HD:Users:michaelringvall:Desktop:ÖS LOGO.eps"/>
          <p:cNvPicPr/>
          <p:nvPr userDrawn="1"/>
        </p:nvPicPr>
        <p:blipFill>
          <a:blip r:embed="rId2"/>
          <a:srcRect t="4896" b="14687"/>
          <a:stretch>
            <a:fillRect/>
          </a:stretch>
        </p:blipFill>
        <p:spPr bwMode="auto">
          <a:xfrm>
            <a:off x="10385778" y="5350934"/>
            <a:ext cx="1391003" cy="1273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8070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1969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72055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68596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287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C887F8-9405-44F3-AE02-76CA62AE4FBA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368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d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cid:image002.jpg@01D9FC2A.407AB5B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546578" y="3691343"/>
            <a:ext cx="9144000" cy="1655762"/>
          </a:xfrm>
        </p:spPr>
        <p:txBody>
          <a:bodyPr/>
          <a:lstStyle/>
          <a:p>
            <a:r>
              <a:rPr lang="sv-SE" sz="3600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Januari – juni 2026</a:t>
            </a:r>
          </a:p>
          <a:p>
            <a:endParaRPr lang="sv-SE" dirty="0"/>
          </a:p>
        </p:txBody>
      </p:sp>
      <p:sp>
        <p:nvSpPr>
          <p:cNvPr id="4" name="Rubrik 1"/>
          <p:cNvSpPr>
            <a:spLocks noGrp="1"/>
          </p:cNvSpPr>
          <p:nvPr>
            <p:ph type="ctrTitle"/>
          </p:nvPr>
        </p:nvSpPr>
        <p:spPr>
          <a:xfrm>
            <a:off x="0" y="1303743"/>
            <a:ext cx="12372623" cy="2387600"/>
          </a:xfrm>
        </p:spPr>
        <p:txBody>
          <a:bodyPr>
            <a:normAutofit/>
          </a:bodyPr>
          <a:lstStyle/>
          <a:p>
            <a:r>
              <a:rPr lang="sv-SE" sz="4800" dirty="0">
                <a:latin typeface="Franklin Gothic Book" panose="020B0503020102020204" pitchFamily="34" charset="0"/>
              </a:rPr>
              <a:t>Halvårsstatistik</a:t>
            </a:r>
            <a:br>
              <a:rPr lang="sv-SE" sz="4800" dirty="0">
                <a:latin typeface="Franklin Gothic Book" panose="020B0503020102020204" pitchFamily="34" charset="0"/>
              </a:rPr>
            </a:br>
            <a:r>
              <a:rPr lang="sv-SE" sz="4800" dirty="0">
                <a:latin typeface="Franklin Gothic Book" panose="020B0503020102020204" pitchFamily="34" charset="0"/>
              </a:rPr>
              <a:t>Samordningsförbundet Östra Södertörn</a:t>
            </a:r>
          </a:p>
        </p:txBody>
      </p:sp>
      <p:pic>
        <p:nvPicPr>
          <p:cNvPr id="6" name="Bildobjekt 5" descr="ÖS LOGO.eps"/>
          <p:cNvPicPr>
            <a:picLocks noChangeAspect="1"/>
          </p:cNvPicPr>
          <p:nvPr/>
        </p:nvPicPr>
        <mc:AlternateContent xmlns:mc="http://schemas.openxmlformats.org/markup-compatibility/2006">
          <mc:Choice xmlns:ma="http://schemas.microsoft.com/office/mac/drawingml/2008/main" xmlns:mv="urn:schemas-microsoft-com:mac:vml" xmlns="" Requires="ma">
            <p:blipFill>
              <a:blip r:embed="rId5"/>
              <a:srcRect t="9792" b="9792"/>
              <a:stretch>
                <a:fillRect/>
              </a:stretch>
            </p:blipFill>
          </mc:Choice>
          <mc:Fallback>
            <p:blipFill>
              <a:blip r:embed="rId6"/>
              <a:srcRect t="9792" b="9792"/>
              <a:stretch>
                <a:fillRect/>
              </a:stretch>
            </p:blipFill>
          </mc:Fallback>
        </mc:AlternateContent>
        <p:spPr>
          <a:xfrm>
            <a:off x="9741154" y="102817"/>
            <a:ext cx="1898848" cy="1730410"/>
          </a:xfrm>
          <a:prstGeom prst="rect">
            <a:avLst/>
          </a:prstGeom>
        </p:spPr>
      </p:pic>
      <p:sp>
        <p:nvSpPr>
          <p:cNvPr id="5" name="textruta 4"/>
          <p:cNvSpPr txBox="1"/>
          <p:nvPr/>
        </p:nvSpPr>
        <p:spPr>
          <a:xfrm>
            <a:off x="1432530" y="6124353"/>
            <a:ext cx="9529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Statistiken är hämtad från databasen </a:t>
            </a:r>
            <a:r>
              <a:rPr lang="sv-SE" dirty="0" err="1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Aventus</a:t>
            </a: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37490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395536" y="315694"/>
            <a:ext cx="11435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Totalt deltagarantal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Sammanlagt antal i de insatser som finansieras av samordningsförbundet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F6F6FD0-13DE-F0C6-8DA6-3C9F372392CF}"/>
              </a:ext>
            </a:extLst>
          </p:cNvPr>
          <p:cNvSpPr txBox="1"/>
          <p:nvPr/>
        </p:nvSpPr>
        <p:spPr>
          <a:xfrm>
            <a:off x="936172" y="6005929"/>
            <a:ext cx="871945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I dessa siffror ingår deltagare som fått stöd i Satsa, i Freja, deltagare som haft möte med Myndighetsgemensamma teamet (MGT), deltagare som arbetstränat på ASF samt deltagare som fått stöd av övriga finsamfinansierade insatser (CM eller SE).</a:t>
            </a:r>
            <a:endParaRPr lang="sv-SE" sz="14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17601"/>
              </p:ext>
            </p:extLst>
          </p:nvPr>
        </p:nvGraphicFramePr>
        <p:xfrm>
          <a:off x="2672316" y="1461977"/>
          <a:ext cx="6847367" cy="3934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09399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620487" y="305882"/>
            <a:ext cx="1143522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Totalt deltagarantal i insatserna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I samordningsförbundets individinriktade insatser/projekt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0000000-0008-0000-0000-00000B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6040064"/>
              </p:ext>
            </p:extLst>
          </p:nvPr>
        </p:nvGraphicFramePr>
        <p:xfrm>
          <a:off x="212650" y="1297173"/>
          <a:ext cx="11344941" cy="45613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421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395536" y="315694"/>
            <a:ext cx="114352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Inflöde 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Sammanlagt antal i de insatser som finansieras av samordningsförbundet</a:t>
            </a:r>
            <a:endParaRPr lang="sv-SE" sz="2000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5A2140D-9C66-103F-30E1-F3017D0D17EC}"/>
              </a:ext>
            </a:extLst>
          </p:cNvPr>
          <p:cNvSpPr txBox="1"/>
          <p:nvPr/>
        </p:nvSpPr>
        <p:spPr>
          <a:xfrm>
            <a:off x="936172" y="6005929"/>
            <a:ext cx="92498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I dessa siffror ingår deltagare som under jan – juni 2026 skrevs in i Satsa eller i Freja eller i övriga finsamfinansierade insatser (CM eller SE) samt deltagare som haft möte med Myndighetsgemensamma teamet (MGT). </a:t>
            </a:r>
            <a:endParaRPr lang="sv-SE" sz="14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525655"/>
              </p:ext>
            </p:extLst>
          </p:nvPr>
        </p:nvGraphicFramePr>
        <p:xfrm>
          <a:off x="2438400" y="1419447"/>
          <a:ext cx="7315200" cy="40191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94196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395536" y="315694"/>
            <a:ext cx="114352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Inflöde till insatserna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Till samordningsförbundets individinriktade insatser/projekt</a:t>
            </a:r>
            <a:endParaRPr lang="sv-SE" sz="2000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636740"/>
              </p:ext>
            </p:extLst>
          </p:nvPr>
        </p:nvGraphicFramePr>
        <p:xfrm>
          <a:off x="395536" y="1410265"/>
          <a:ext cx="10226390" cy="4639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798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/>
          <p:cNvSpPr txBox="1"/>
          <p:nvPr/>
        </p:nvSpPr>
        <p:spPr>
          <a:xfrm>
            <a:off x="1747356" y="389909"/>
            <a:ext cx="90186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Inflöde till Satsa och Freja från respektive kommun</a:t>
            </a:r>
            <a:endParaRPr lang="sv-SE" sz="2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A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016440"/>
              </p:ext>
            </p:extLst>
          </p:nvPr>
        </p:nvGraphicFramePr>
        <p:xfrm>
          <a:off x="2470297" y="1616149"/>
          <a:ext cx="7251405" cy="4253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5959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/>
          <p:cNvSpPr txBox="1"/>
          <p:nvPr/>
        </p:nvSpPr>
        <p:spPr>
          <a:xfrm>
            <a:off x="1954185" y="215739"/>
            <a:ext cx="81054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Antal deltagarmöten i Myndighetsgemensamma teamet (MGT)</a:t>
            </a:r>
            <a:endParaRPr lang="sv-SE" sz="2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5651980"/>
              </p:ext>
            </p:extLst>
          </p:nvPr>
        </p:nvGraphicFramePr>
        <p:xfrm>
          <a:off x="2348023" y="1821343"/>
          <a:ext cx="7495953" cy="3867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8425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0969DA5-5F66-1A61-B0A0-6A8F000CFD90}"/>
              </a:ext>
            </a:extLst>
          </p:cNvPr>
          <p:cNvSpPr txBox="1"/>
          <p:nvPr/>
        </p:nvSpPr>
        <p:spPr>
          <a:xfrm>
            <a:off x="1986842" y="444338"/>
            <a:ext cx="810542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Antalet deltagare som arbetstränat på </a:t>
            </a:r>
            <a:r>
              <a:rPr lang="sv-SE" sz="3200" dirty="0" err="1">
                <a:latin typeface="Franklin Gothic Book" panose="020B0503020102020204" pitchFamily="34" charset="0"/>
              </a:rPr>
              <a:t>arbetsintegrerande</a:t>
            </a:r>
            <a:r>
              <a:rPr lang="sv-SE" sz="3200" dirty="0">
                <a:latin typeface="Franklin Gothic Book" panose="020B0503020102020204" pitchFamily="34" charset="0"/>
              </a:rPr>
              <a:t> sociala företag (ASF)</a:t>
            </a:r>
            <a:endParaRPr lang="sv-SE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AE22EE4-F67D-1126-9DDB-CE1BDBBB207D}"/>
              </a:ext>
            </a:extLst>
          </p:cNvPr>
          <p:cNvSpPr txBox="1"/>
          <p:nvPr/>
        </p:nvSpPr>
        <p:spPr>
          <a:xfrm>
            <a:off x="1027788" y="6011245"/>
            <a:ext cx="93591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Statistiken finns inte könsuppdelad för kommunerna.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FB4704A-1962-1315-9E64-950F073957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9218024"/>
              </p:ext>
            </p:extLst>
          </p:nvPr>
        </p:nvGraphicFramePr>
        <p:xfrm>
          <a:off x="2158410" y="1711842"/>
          <a:ext cx="7644810" cy="3822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12250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ACBB5-000F-887F-9E46-F848671D1F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5E9D02E3-DBFC-9A04-8269-99174FA67876}"/>
              </a:ext>
            </a:extLst>
          </p:cNvPr>
          <p:cNvSpPr txBox="1"/>
          <p:nvPr/>
        </p:nvSpPr>
        <p:spPr>
          <a:xfrm>
            <a:off x="1334848" y="513321"/>
            <a:ext cx="952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Antalet deltagare som arbetstränat per företag</a:t>
            </a:r>
            <a:endParaRPr lang="sv-SE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FC508C3-A665-9F65-173D-DBAB77B5A7B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8854442"/>
              </p:ext>
            </p:extLst>
          </p:nvPr>
        </p:nvGraphicFramePr>
        <p:xfrm>
          <a:off x="2491563" y="1765004"/>
          <a:ext cx="7208874" cy="36894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03694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1362509" y="252621"/>
            <a:ext cx="9621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Anvisande part SE och CM</a:t>
            </a:r>
            <a:endParaRPr lang="sv-SE" sz="2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1580646"/>
              </p:ext>
            </p:extLst>
          </p:nvPr>
        </p:nvGraphicFramePr>
        <p:xfrm>
          <a:off x="1880191" y="1403498"/>
          <a:ext cx="8431618" cy="4338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7927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D9E37-76D7-FDA4-9C02-D5BFF8285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73577B66-6582-62B0-CB27-B0C689780293}"/>
              </a:ext>
            </a:extLst>
          </p:cNvPr>
          <p:cNvSpPr txBox="1"/>
          <p:nvPr/>
        </p:nvSpPr>
        <p:spPr>
          <a:xfrm>
            <a:off x="1004449" y="343200"/>
            <a:ext cx="952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Anvisande part Freja</a:t>
            </a:r>
            <a:endParaRPr lang="sv-SE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0945415-A78B-A0A7-FEDE-F82A575AE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049271"/>
              </p:ext>
            </p:extLst>
          </p:nvPr>
        </p:nvGraphicFramePr>
        <p:xfrm>
          <a:off x="2236382" y="1616149"/>
          <a:ext cx="7719236" cy="39021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48896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59E1A-2EE1-6CEE-E495-D58C38FF4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C05AE56B-B98F-A551-2E55-D0C00DD424AD}"/>
              </a:ext>
            </a:extLst>
          </p:cNvPr>
          <p:cNvSpPr/>
          <p:nvPr/>
        </p:nvSpPr>
        <p:spPr>
          <a:xfrm>
            <a:off x="1362509" y="252621"/>
            <a:ext cx="9621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Anvisande part MGT</a:t>
            </a:r>
            <a:endParaRPr lang="sv-SE" sz="2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DD6410F-C9D5-6A8E-E1E4-949939CF1D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08241179"/>
              </p:ext>
            </p:extLst>
          </p:nvPr>
        </p:nvGraphicFramePr>
        <p:xfrm>
          <a:off x="2108791" y="1350335"/>
          <a:ext cx="7974418" cy="440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406041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169A1-F826-08F9-F69D-1C9D4F301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A721D518-DAE5-3989-2104-EA93189E99A0}"/>
              </a:ext>
            </a:extLst>
          </p:cNvPr>
          <p:cNvSpPr/>
          <p:nvPr/>
        </p:nvSpPr>
        <p:spPr>
          <a:xfrm>
            <a:off x="1362509" y="252621"/>
            <a:ext cx="96219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Anvisande part CM insats via MGT</a:t>
            </a:r>
            <a:endParaRPr lang="sv-SE" sz="20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E03EFA9-0860-57F6-9F9F-55F4CDCC05B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0898975"/>
              </p:ext>
            </p:extLst>
          </p:nvPr>
        </p:nvGraphicFramePr>
        <p:xfrm>
          <a:off x="2379921" y="1446028"/>
          <a:ext cx="7432158" cy="3965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86321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6733C2-6FCE-55F2-F20A-3E5D8EA95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F3B9A45A-3A42-CCB6-5735-30FD45C7CB01}"/>
              </a:ext>
            </a:extLst>
          </p:cNvPr>
          <p:cNvSpPr txBox="1"/>
          <p:nvPr/>
        </p:nvSpPr>
        <p:spPr>
          <a:xfrm>
            <a:off x="1004449" y="343200"/>
            <a:ext cx="95223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Anvisande part ASF</a:t>
            </a:r>
            <a:endParaRPr lang="sv-SE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7D61833-63DF-80AA-E7A7-79B673BEEA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7585229"/>
              </p:ext>
            </p:extLst>
          </p:nvPr>
        </p:nvGraphicFramePr>
        <p:xfrm>
          <a:off x="1842976" y="1291856"/>
          <a:ext cx="8506047" cy="4274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65664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56951" y="275197"/>
            <a:ext cx="1167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Åldersfördelning SE och CM</a:t>
            </a:r>
            <a:endParaRPr lang="sv-SE" sz="1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2666925"/>
              </p:ext>
            </p:extLst>
          </p:nvPr>
        </p:nvGraphicFramePr>
        <p:xfrm>
          <a:off x="1603744" y="1164266"/>
          <a:ext cx="8984512" cy="4529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0989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256951" y="275197"/>
            <a:ext cx="1167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Åldersfördelning Freja</a:t>
            </a:r>
            <a:endParaRPr lang="sv-SE" sz="1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D4330807-CD5A-67A6-E80F-B210065B3B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1848457"/>
              </p:ext>
            </p:extLst>
          </p:nvPr>
        </p:nvGraphicFramePr>
        <p:xfrm>
          <a:off x="2385236" y="1477927"/>
          <a:ext cx="7421526" cy="3732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63528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7AA63-0C1B-739B-7CB3-643083B16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8AB9C66C-C683-15F0-E234-4DECC14C8236}"/>
              </a:ext>
            </a:extLst>
          </p:cNvPr>
          <p:cNvSpPr/>
          <p:nvPr/>
        </p:nvSpPr>
        <p:spPr>
          <a:xfrm>
            <a:off x="256951" y="275197"/>
            <a:ext cx="1167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Åldersfördelning deltagare MGT</a:t>
            </a:r>
            <a:endParaRPr lang="sv-SE" sz="1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0AA96F8-5698-73A6-2F7A-B6FAA218B2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2711879"/>
              </p:ext>
            </p:extLst>
          </p:nvPr>
        </p:nvGraphicFramePr>
        <p:xfrm>
          <a:off x="2342707" y="1430079"/>
          <a:ext cx="7506586" cy="39978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9932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521B4B-BAF3-06D0-581D-877249028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4F120696-C709-6B7A-FA8D-018E8F4344AD}"/>
              </a:ext>
            </a:extLst>
          </p:cNvPr>
          <p:cNvSpPr/>
          <p:nvPr/>
        </p:nvSpPr>
        <p:spPr>
          <a:xfrm>
            <a:off x="256951" y="275197"/>
            <a:ext cx="1167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Åldersfördelning deltagare CM-insats via MGT</a:t>
            </a:r>
            <a:endParaRPr lang="sv-SE" sz="1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7B58BCCA-EF17-65A5-D6EF-06B4A46D91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7598903"/>
              </p:ext>
            </p:extLst>
          </p:nvPr>
        </p:nvGraphicFramePr>
        <p:xfrm>
          <a:off x="2785730" y="1440712"/>
          <a:ext cx="6847367" cy="3976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2121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A84B33-4BDA-78C3-6604-093B132EE5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727CDA81-6C91-1F89-36BD-A07344EC2859}"/>
              </a:ext>
            </a:extLst>
          </p:cNvPr>
          <p:cNvSpPr/>
          <p:nvPr/>
        </p:nvSpPr>
        <p:spPr>
          <a:xfrm>
            <a:off x="256951" y="275197"/>
            <a:ext cx="1167809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Åldersfördelning ASF</a:t>
            </a:r>
            <a:endParaRPr lang="sv-SE" sz="1600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E0AAC6F-5513-1AF0-676D-50B0673437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7346174"/>
              </p:ext>
            </p:extLst>
          </p:nvPr>
        </p:nvGraphicFramePr>
        <p:xfrm>
          <a:off x="2204483" y="1573618"/>
          <a:ext cx="7783032" cy="42104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92664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0969DA5-5F66-1A61-B0A0-6A8F000CFD90}"/>
              </a:ext>
            </a:extLst>
          </p:cNvPr>
          <p:cNvSpPr txBox="1"/>
          <p:nvPr/>
        </p:nvSpPr>
        <p:spPr>
          <a:xfrm>
            <a:off x="1986842" y="444338"/>
            <a:ext cx="81054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Antalet deltagare i </a:t>
            </a:r>
            <a:r>
              <a:rPr lang="sv-SE" sz="3200" dirty="0" err="1">
                <a:latin typeface="Franklin Gothic Book" panose="020B0503020102020204" pitchFamily="34" charset="0"/>
              </a:rPr>
              <a:t>Conecto</a:t>
            </a:r>
            <a:r>
              <a:rPr lang="sv-SE" sz="3200" dirty="0">
                <a:latin typeface="Franklin Gothic Book" panose="020B0503020102020204" pitchFamily="34" charset="0"/>
              </a:rPr>
              <a:t> +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Totalt deltagarantal sedan projektstart i januari 2025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79F2F46-EB7E-23A6-CA3D-80A59EB02A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715050"/>
              </p:ext>
            </p:extLst>
          </p:nvPr>
        </p:nvGraphicFramePr>
        <p:xfrm>
          <a:off x="2278911" y="1669311"/>
          <a:ext cx="7634177" cy="4146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B06E09EB-2B6A-6603-62E2-310355175A4E}"/>
              </a:ext>
            </a:extLst>
          </p:cNvPr>
          <p:cNvSpPr txBox="1"/>
          <p:nvPr/>
        </p:nvSpPr>
        <p:spPr>
          <a:xfrm>
            <a:off x="818707" y="6103088"/>
            <a:ext cx="95586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Staplarna längst till höger visar det totala deltagarantalet i hela det regionala projektet sedan projektstart. </a:t>
            </a:r>
            <a:br>
              <a:rPr lang="sv-SE" sz="1400" dirty="0">
                <a:latin typeface="Franklin Gothic Book" panose="020B0503020102020204" pitchFamily="34" charset="0"/>
              </a:rPr>
            </a:br>
            <a:r>
              <a:rPr lang="sv-SE" sz="1400" dirty="0">
                <a:latin typeface="Franklin Gothic Book" panose="020B0503020102020204" pitchFamily="34" charset="0"/>
              </a:rPr>
              <a:t>Övriga staplar visar antalet personer som angett att de kommer från någon av förbundets kommuner.</a:t>
            </a:r>
          </a:p>
        </p:txBody>
      </p:sp>
    </p:spTree>
    <p:extLst>
      <p:ext uri="{BB962C8B-B14F-4D97-AF65-F5344CB8AC3E}">
        <p14:creationId xmlns:p14="http://schemas.microsoft.com/office/powerpoint/2010/main" val="3761825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954A5-3865-1736-FE89-82732E53D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F661B4B7-0D99-0319-05C5-670E25D15773}"/>
              </a:ext>
            </a:extLst>
          </p:cNvPr>
          <p:cNvSpPr txBox="1"/>
          <p:nvPr/>
        </p:nvSpPr>
        <p:spPr>
          <a:xfrm>
            <a:off x="1986842" y="444338"/>
            <a:ext cx="810542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Insatser från Arbetsförmedlaren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Aktiva deltagare 2026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A0E7908-F5E6-F36D-FA93-77D33B17FF5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7361330"/>
              </p:ext>
            </p:extLst>
          </p:nvPr>
        </p:nvGraphicFramePr>
        <p:xfrm>
          <a:off x="1379477" y="1414130"/>
          <a:ext cx="9433046" cy="4805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83709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ruta 3">
            <a:extLst>
              <a:ext uri="{FF2B5EF4-FFF2-40B4-BE49-F238E27FC236}">
                <a16:creationId xmlns:a16="http://schemas.microsoft.com/office/drawing/2014/main" id="{BA7E9C13-FA77-4C8B-BEC6-99C9615C3F9B}"/>
              </a:ext>
            </a:extLst>
          </p:cNvPr>
          <p:cNvSpPr txBox="1"/>
          <p:nvPr/>
        </p:nvSpPr>
        <p:spPr>
          <a:xfrm>
            <a:off x="1117431" y="286313"/>
            <a:ext cx="9957138" cy="1031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Antal avslutade deltagare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I samordningsförbundets individinriktade insatser/projekt, deltagare som avslutats jan-juni 2026</a:t>
            </a:r>
            <a:br>
              <a:rPr lang="sv-SE" sz="3200" dirty="0">
                <a:latin typeface="Franklin Gothic Book" panose="020B0503020102020204" pitchFamily="34" charset="0"/>
              </a:rPr>
            </a:br>
            <a:endParaRPr lang="sv-SE" sz="1100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14B9D42-C863-1A7B-2C88-CB65EA8C21FF}"/>
              </a:ext>
            </a:extLst>
          </p:cNvPr>
          <p:cNvSpPr txBox="1"/>
          <p:nvPr/>
        </p:nvSpPr>
        <p:spPr>
          <a:xfrm>
            <a:off x="944858" y="6048930"/>
            <a:ext cx="96011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Inga deltagare har avslutat stödet från Arbetsförmedlaren ännu.</a:t>
            </a:r>
            <a:br>
              <a:rPr lang="sv-SE" sz="1400" dirty="0">
                <a:latin typeface="Franklin Gothic Book" panose="020B0503020102020204" pitchFamily="34" charset="0"/>
              </a:rPr>
            </a:br>
            <a:r>
              <a:rPr lang="sv-SE" sz="1400" dirty="0">
                <a:latin typeface="Franklin Gothic Book" panose="020B0503020102020204" pitchFamily="34" charset="0"/>
              </a:rPr>
              <a:t>Det sammanlagda antalet avslutade deltagare är </a:t>
            </a:r>
            <a:r>
              <a:rPr lang="sv-SE" sz="1400" b="1" dirty="0">
                <a:latin typeface="Franklin Gothic Book" panose="020B0503020102020204" pitchFamily="34" charset="0"/>
              </a:rPr>
              <a:t>154</a:t>
            </a:r>
            <a:r>
              <a:rPr lang="sv-SE" sz="1400" dirty="0">
                <a:latin typeface="Franklin Gothic Book" panose="020B0503020102020204" pitchFamily="34" charset="0"/>
              </a:rPr>
              <a:t>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A24F49-BD98-FE39-A750-E3A82D4519B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23196"/>
              </p:ext>
            </p:extLst>
          </p:nvPr>
        </p:nvGraphicFramePr>
        <p:xfrm>
          <a:off x="2169042" y="1424763"/>
          <a:ext cx="7942521" cy="4199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2789439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7042C3F-0A60-8A48-F14B-F596516D327B}"/>
              </a:ext>
            </a:extLst>
          </p:cNvPr>
          <p:cNvSpPr txBox="1"/>
          <p:nvPr/>
        </p:nvSpPr>
        <p:spPr>
          <a:xfrm>
            <a:off x="1621971" y="416349"/>
            <a:ext cx="9133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Avslutsorsaker CM och SE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Avslutade deltagare jan – juni 2026</a:t>
            </a:r>
            <a:endParaRPr lang="sv-SE" sz="1100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6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44622724"/>
              </p:ext>
            </p:extLst>
          </p:nvPr>
        </p:nvGraphicFramePr>
        <p:xfrm>
          <a:off x="1529442" y="1456661"/>
          <a:ext cx="9133115" cy="43699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43330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BC82C-D877-315B-6B72-652930806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B0FD3B0D-CACC-7E5E-8D2F-593CC6799FB4}"/>
              </a:ext>
            </a:extLst>
          </p:cNvPr>
          <p:cNvSpPr txBox="1"/>
          <p:nvPr/>
        </p:nvSpPr>
        <p:spPr>
          <a:xfrm>
            <a:off x="1621971" y="313479"/>
            <a:ext cx="9133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Avslutsorsaker Freja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Avslutade deltagare jan – juni 2026</a:t>
            </a:r>
            <a:endParaRPr lang="sv-SE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5921048"/>
              </p:ext>
            </p:extLst>
          </p:nvPr>
        </p:nvGraphicFramePr>
        <p:xfrm>
          <a:off x="2193851" y="1605516"/>
          <a:ext cx="7804297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ruta 3">
            <a:extLst>
              <a:ext uri="{FF2B5EF4-FFF2-40B4-BE49-F238E27FC236}">
                <a16:creationId xmlns:a16="http://schemas.microsoft.com/office/drawing/2014/main" id="{84AEE7F9-16D9-B2B2-FA93-9C5D19858331}"/>
              </a:ext>
            </a:extLst>
          </p:cNvPr>
          <p:cNvSpPr txBox="1"/>
          <p:nvPr/>
        </p:nvSpPr>
        <p:spPr>
          <a:xfrm>
            <a:off x="1169579" y="6156251"/>
            <a:ext cx="78042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Franklin Gothic Book" panose="020B0503020102020204" pitchFamily="34" charset="0"/>
              </a:rPr>
              <a:t>Resultaten presenteras som antal eftersom det totala antalet avslutade deltagare i Freja är få.</a:t>
            </a:r>
          </a:p>
        </p:txBody>
      </p:sp>
    </p:spTree>
    <p:extLst>
      <p:ext uri="{BB962C8B-B14F-4D97-AF65-F5344CB8AC3E}">
        <p14:creationId xmlns:p14="http://schemas.microsoft.com/office/powerpoint/2010/main" val="1512523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ruta 2">
            <a:extLst>
              <a:ext uri="{FF2B5EF4-FFF2-40B4-BE49-F238E27FC236}">
                <a16:creationId xmlns:a16="http://schemas.microsoft.com/office/drawing/2014/main" id="{C7042C3F-0A60-8A48-F14B-F596516D327B}"/>
              </a:ext>
            </a:extLst>
          </p:cNvPr>
          <p:cNvSpPr txBox="1"/>
          <p:nvPr/>
        </p:nvSpPr>
        <p:spPr>
          <a:xfrm>
            <a:off x="1611085" y="340149"/>
            <a:ext cx="913311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200" dirty="0">
                <a:latin typeface="Franklin Gothic Book" panose="020B0503020102020204" pitchFamily="34" charset="0"/>
              </a:rPr>
              <a:t>Situation vid avslut Satsa-projektet</a:t>
            </a:r>
            <a:br>
              <a:rPr lang="sv-SE" sz="3200" dirty="0">
                <a:latin typeface="Franklin Gothic Book" panose="020B0503020102020204" pitchFamily="34" charset="0"/>
              </a:rPr>
            </a:br>
            <a:r>
              <a:rPr lang="sv-SE" dirty="0">
                <a:solidFill>
                  <a:schemeClr val="bg1">
                    <a:lumMod val="50000"/>
                  </a:schemeClr>
                </a:solidFill>
                <a:latin typeface="Franklin Gothic Book" panose="020B0503020102020204" pitchFamily="34" charset="0"/>
              </a:rPr>
              <a:t>Totalt resultat för hela projekttiden</a:t>
            </a:r>
            <a:endParaRPr lang="sv-SE" sz="1100" i="1" dirty="0">
              <a:solidFill>
                <a:schemeClr val="bg1">
                  <a:lumMod val="50000"/>
                </a:schemeClr>
              </a:solidFill>
              <a:latin typeface="Franklin Gothic Book" panose="020B0503020102020204" pitchFamily="34" charset="0"/>
            </a:endParaRPr>
          </a:p>
        </p:txBody>
      </p:sp>
      <p:pic>
        <p:nvPicPr>
          <p:cNvPr id="2" name="Bildobjekt 1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CDEB885D-B722-DFC8-6A3F-4FB67E23EF15}"/>
              </a:ext>
            </a:extLst>
          </p:cNvPr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3144" y="5781651"/>
            <a:ext cx="2213382" cy="762039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F092AA4-417F-0FCD-E793-4B0041FC62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8754501"/>
              </p:ext>
            </p:extLst>
          </p:nvPr>
        </p:nvGraphicFramePr>
        <p:xfrm>
          <a:off x="1784282" y="1374800"/>
          <a:ext cx="8702244" cy="4406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933244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2.xml><?xml version="1.0" encoding="utf-8"?>
<a:themeOverride xmlns:a="http://schemas.openxmlformats.org/drawingml/2006/main">
  <a:clrScheme name="Haninge kommun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0081C5"/>
    </a:accent1>
    <a:accent2>
      <a:srgbClr val="E28F27"/>
    </a:accent2>
    <a:accent3>
      <a:srgbClr val="DC4228"/>
    </a:accent3>
    <a:accent4>
      <a:srgbClr val="8FB63F"/>
    </a:accent4>
    <a:accent5>
      <a:srgbClr val="582C83"/>
    </a:accent5>
    <a:accent6>
      <a:srgbClr val="A7755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73C9F067FCC914C8E4687C419428F24" ma:contentTypeVersion="5" ma:contentTypeDescription="Create a new document." ma:contentTypeScope="" ma:versionID="a1cc1bb7d92e7182caff537ae37fc7ae">
  <xsd:schema xmlns:xsd="http://www.w3.org/2001/XMLSchema" xmlns:xs="http://www.w3.org/2001/XMLSchema" xmlns:p="http://schemas.microsoft.com/office/2006/metadata/properties" xmlns:ns3="18f63b4c-7420-47f7-9f0a-eeb57d2597b9" xmlns:ns4="a28122aa-9d42-4ebb-9fff-e35e0626bd60" targetNamespace="http://schemas.microsoft.com/office/2006/metadata/properties" ma:root="true" ma:fieldsID="b90675320de157383c4bc34a26c3b249" ns3:_="" ns4:_="">
    <xsd:import namespace="18f63b4c-7420-47f7-9f0a-eeb57d2597b9"/>
    <xsd:import namespace="a28122aa-9d42-4ebb-9fff-e35e0626bd6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63b4c-7420-47f7-9f0a-eeb57d2597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8122aa-9d42-4ebb-9fff-e35e0626bd6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6D00C2-1296-43FB-8DCF-A3F63453C2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63b4c-7420-47f7-9f0a-eeb57d2597b9"/>
    <ds:schemaRef ds:uri="a28122aa-9d42-4ebb-9fff-e35e0626bd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D9718C-180E-4832-9207-F56A0C9510B0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18f63b4c-7420-47f7-9f0a-eeb57d2597b9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a28122aa-9d42-4ebb-9fff-e35e0626bd6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8DEAF99-86A2-4389-9868-528E519EE87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354</Words>
  <Application>Microsoft Office PowerPoint</Application>
  <PresentationFormat>Bredbild</PresentationFormat>
  <Paragraphs>36</Paragraphs>
  <Slides>25</Slides>
  <Notes>3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Franklin Gothic Book</vt:lpstr>
      <vt:lpstr>Office-tema</vt:lpstr>
      <vt:lpstr>Halvårsstatistik Samordningsförbundet Östra Södertörn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Huddinge kommun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Asplund, Elin</dc:creator>
  <cp:lastModifiedBy>Karin Benzler</cp:lastModifiedBy>
  <cp:revision>330</cp:revision>
  <cp:lastPrinted>2019-09-05T15:35:22Z</cp:lastPrinted>
  <dcterms:created xsi:type="dcterms:W3CDTF">2019-08-29T09:47:02Z</dcterms:created>
  <dcterms:modified xsi:type="dcterms:W3CDTF">2026-08-12T06:22:07Z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0x010100673C9F067FCC914C8E4687C419428F24</vt:lpwstr>
  </property>
</Properties>
</file>