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21.xml" ContentType="application/vnd.openxmlformats-officedocument.themeOverride+xml"/>
  <Override PartName="/ppt/charts/chart22.xml" ContentType="application/vnd.openxmlformats-officedocument.drawingml.chart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theme/themeOverride25.xml" ContentType="application/vnd.openxmlformats-officedocument.themeOverride+xml"/>
  <Override PartName="/ppt/charts/chart26.xml" ContentType="application/vnd.openxmlformats-officedocument.drawingml.chart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theme/themeOverride27.xml" ContentType="application/vnd.openxmlformats-officedocument.themeOverride+xml"/>
  <Override PartName="/ppt/charts/chart2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28.xml" ContentType="application/vnd.openxmlformats-officedocument.themeOverride+xml"/>
  <Override PartName="/ppt/charts/chart2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29.xml" ContentType="application/vnd.openxmlformats-officedocument.themeOverride+xml"/>
  <Override PartName="/ppt/charts/chart3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30.xml" ContentType="application/vnd.openxmlformats-officedocument.themeOverride+xml"/>
  <Override PartName="/ppt/notesSlides/notesSlide1.xml" ContentType="application/vnd.openxmlformats-officedocument.presentationml.notesSlide+xml"/>
  <Override PartName="/ppt/charts/chart3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31.xml" ContentType="application/vnd.openxmlformats-officedocument.themeOverride+xml"/>
  <Override PartName="/ppt/charts/chart32.xml" ContentType="application/vnd.openxmlformats-officedocument.drawingml.chart+xml"/>
  <Override PartName="/ppt/theme/themeOverride3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318" r:id="rId5"/>
    <p:sldId id="399" r:id="rId6"/>
    <p:sldId id="352" r:id="rId7"/>
    <p:sldId id="380" r:id="rId8"/>
    <p:sldId id="407" r:id="rId9"/>
    <p:sldId id="417" r:id="rId10"/>
    <p:sldId id="414" r:id="rId11"/>
    <p:sldId id="415" r:id="rId12"/>
    <p:sldId id="416" r:id="rId13"/>
    <p:sldId id="346" r:id="rId14"/>
    <p:sldId id="408" r:id="rId15"/>
    <p:sldId id="378" r:id="rId16"/>
    <p:sldId id="409" r:id="rId17"/>
    <p:sldId id="392" r:id="rId18"/>
    <p:sldId id="410" r:id="rId19"/>
    <p:sldId id="391" r:id="rId20"/>
    <p:sldId id="411" r:id="rId21"/>
    <p:sldId id="379" r:id="rId22"/>
    <p:sldId id="393" r:id="rId23"/>
    <p:sldId id="395" r:id="rId24"/>
    <p:sldId id="394" r:id="rId25"/>
    <p:sldId id="398" r:id="rId26"/>
    <p:sldId id="400" r:id="rId27"/>
    <p:sldId id="412" r:id="rId28"/>
    <p:sldId id="404" r:id="rId29"/>
    <p:sldId id="381" r:id="rId30"/>
    <p:sldId id="401" r:id="rId31"/>
    <p:sldId id="413" r:id="rId32"/>
    <p:sldId id="382" r:id="rId33"/>
    <p:sldId id="403" r:id="rId34"/>
    <p:sldId id="402" r:id="rId35"/>
    <p:sldId id="406" r:id="rId36"/>
    <p:sldId id="405" r:id="rId37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28965C71-80D6-4683-A00F-2E0AF02D5BC6}">
          <p14:sldIdLst>
            <p14:sldId id="318"/>
            <p14:sldId id="399"/>
            <p14:sldId id="352"/>
            <p14:sldId id="380"/>
            <p14:sldId id="407"/>
            <p14:sldId id="417"/>
            <p14:sldId id="414"/>
            <p14:sldId id="415"/>
            <p14:sldId id="416"/>
            <p14:sldId id="346"/>
            <p14:sldId id="408"/>
            <p14:sldId id="378"/>
            <p14:sldId id="409"/>
            <p14:sldId id="392"/>
            <p14:sldId id="410"/>
            <p14:sldId id="391"/>
            <p14:sldId id="411"/>
            <p14:sldId id="379"/>
            <p14:sldId id="393"/>
            <p14:sldId id="395"/>
            <p14:sldId id="394"/>
            <p14:sldId id="398"/>
            <p14:sldId id="400"/>
            <p14:sldId id="412"/>
            <p14:sldId id="404"/>
            <p14:sldId id="381"/>
            <p14:sldId id="401"/>
            <p14:sldId id="413"/>
            <p14:sldId id="382"/>
            <p14:sldId id="403"/>
            <p14:sldId id="402"/>
            <p14:sldId id="406"/>
            <p14:sldId id="4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E84949"/>
    <a:srgbClr val="D20059"/>
    <a:srgbClr val="EEC5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92" autoAdjust="0"/>
  </p:normalViewPr>
  <p:slideViewPr>
    <p:cSldViewPr snapToGrid="0">
      <p:cViewPr varScale="1">
        <p:scale>
          <a:sx n="69" d="100"/>
          <a:sy n="69" d="100"/>
        </p:scale>
        <p:origin x="564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84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24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25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26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BEAA08\Desktop\Samordningsf&#246;rbundet\2026\&#197;rsstatistik%202025\Satsa\&#197;rsstatistik%20Satsa%202025.xlsx" TargetMode="External"/><Relationship Id="rId1" Type="http://schemas.openxmlformats.org/officeDocument/2006/relationships/themeOverride" Target="../theme/themeOverrid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Users\KABEAA08\Desktop\Samordningsf&#246;rbundet\2026\&#197;rsstatistik%202025\Satsa\&#197;rsstatistik%20Satsa%202025.xlsx" TargetMode="Externa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3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'!$C$10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'!$D$9:$G$9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'!$D$10:$G$10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CF-4119-B6AA-3510D86A8605}"/>
            </c:ext>
          </c:extLst>
        </c:ser>
        <c:ser>
          <c:idx val="1"/>
          <c:order val="1"/>
          <c:tx>
            <c:strRef>
              <c:f>'Per kommun-team '!$C$11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'!$D$9:$G$9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'!$D$11:$G$11</c:f>
              <c:numCache>
                <c:formatCode>General</c:formatCode>
                <c:ptCount val="4"/>
                <c:pt idx="0">
                  <c:v>32</c:v>
                </c:pt>
                <c:pt idx="1">
                  <c:v>22</c:v>
                </c:pt>
                <c:pt idx="2">
                  <c:v>26</c:v>
                </c:pt>
                <c:pt idx="3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CF-4119-B6AA-3510D86A8605}"/>
            </c:ext>
          </c:extLst>
        </c:ser>
        <c:ser>
          <c:idx val="2"/>
          <c:order val="2"/>
          <c:tx>
            <c:strRef>
              <c:f>'Per kommun-team '!$C$12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'!$D$9:$G$9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'!$D$12:$G$12</c:f>
              <c:numCache>
                <c:formatCode>General</c:formatCode>
                <c:ptCount val="4"/>
                <c:pt idx="0">
                  <c:v>70</c:v>
                </c:pt>
                <c:pt idx="1">
                  <c:v>49</c:v>
                </c:pt>
                <c:pt idx="2">
                  <c:v>47</c:v>
                </c:pt>
                <c:pt idx="3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CF-4119-B6AA-3510D86A86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8662272"/>
        <c:axId val="228676352"/>
      </c:barChart>
      <c:catAx>
        <c:axId val="2286622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8676352"/>
        <c:crosses val="autoZero"/>
        <c:auto val="1"/>
        <c:lblAlgn val="ctr"/>
        <c:lblOffset val="100"/>
        <c:noMultiLvlLbl val="0"/>
      </c:catAx>
      <c:valAx>
        <c:axId val="22867635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8662272"/>
        <c:crosses val="autoZero"/>
        <c:crossBetween val="between"/>
        <c:majorUnit val="40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'!$C$4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'!$D$3:$G$3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'!$D$4:$G$4</c:f>
              <c:numCache>
                <c:formatCode>General</c:formatCode>
                <c:ptCount val="4"/>
                <c:pt idx="0">
                  <c:v>40</c:v>
                </c:pt>
                <c:pt idx="1">
                  <c:v>31</c:v>
                </c:pt>
                <c:pt idx="2">
                  <c:v>24</c:v>
                </c:pt>
                <c:pt idx="3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F4-41C4-996E-85E75CD86EFD}"/>
            </c:ext>
          </c:extLst>
        </c:ser>
        <c:ser>
          <c:idx val="1"/>
          <c:order val="1"/>
          <c:tx>
            <c:strRef>
              <c:f>'Per kommun-team '!$C$5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'!$D$3:$G$3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'!$D$5:$G$5</c:f>
              <c:numCache>
                <c:formatCode>General</c:formatCode>
                <c:ptCount val="4"/>
                <c:pt idx="0">
                  <c:v>33</c:v>
                </c:pt>
                <c:pt idx="1">
                  <c:v>24</c:v>
                </c:pt>
                <c:pt idx="2">
                  <c:v>32</c:v>
                </c:pt>
                <c:pt idx="3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F4-41C4-996E-85E75CD86EFD}"/>
            </c:ext>
          </c:extLst>
        </c:ser>
        <c:ser>
          <c:idx val="2"/>
          <c:order val="2"/>
          <c:tx>
            <c:strRef>
              <c:f>'Per kommun-team '!$C$6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'!$D$3:$G$3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'!$D$6:$G$6</c:f>
              <c:numCache>
                <c:formatCode>General</c:formatCode>
                <c:ptCount val="4"/>
                <c:pt idx="0">
                  <c:v>73</c:v>
                </c:pt>
                <c:pt idx="1">
                  <c:v>55</c:v>
                </c:pt>
                <c:pt idx="2">
                  <c:v>56</c:v>
                </c:pt>
                <c:pt idx="3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F4-41C4-996E-85E75CD86E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780288"/>
        <c:axId val="226781824"/>
      </c:barChart>
      <c:catAx>
        <c:axId val="22678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6781824"/>
        <c:crosses val="autoZero"/>
        <c:auto val="1"/>
        <c:lblAlgn val="ctr"/>
        <c:lblOffset val="100"/>
        <c:noMultiLvlLbl val="0"/>
      </c:catAx>
      <c:valAx>
        <c:axId val="22678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6780288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'!$C$24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'!$D$23:$G$23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'!$D$24:$G$24</c:f>
              <c:numCache>
                <c:formatCode>General</c:formatCode>
                <c:ptCount val="4"/>
                <c:pt idx="0">
                  <c:v>23</c:v>
                </c:pt>
                <c:pt idx="1">
                  <c:v>12</c:v>
                </c:pt>
                <c:pt idx="2">
                  <c:v>12</c:v>
                </c:pt>
                <c:pt idx="3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7F-4AB6-B316-FD871406CA4C}"/>
            </c:ext>
          </c:extLst>
        </c:ser>
        <c:ser>
          <c:idx val="1"/>
          <c:order val="1"/>
          <c:tx>
            <c:strRef>
              <c:f>'Per kommun-team '!$C$25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'!$D$23:$G$23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'!$D$25:$G$25</c:f>
              <c:numCache>
                <c:formatCode>General</c:formatCode>
                <c:ptCount val="4"/>
                <c:pt idx="0">
                  <c:v>20</c:v>
                </c:pt>
                <c:pt idx="1">
                  <c:v>11</c:v>
                </c:pt>
                <c:pt idx="2">
                  <c:v>14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7F-4AB6-B316-FD871406CA4C}"/>
            </c:ext>
          </c:extLst>
        </c:ser>
        <c:ser>
          <c:idx val="2"/>
          <c:order val="2"/>
          <c:tx>
            <c:strRef>
              <c:f>'Per kommun-team '!$C$26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'!$D$23:$G$23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'!$D$26:$G$26</c:f>
              <c:numCache>
                <c:formatCode>General</c:formatCode>
                <c:ptCount val="4"/>
                <c:pt idx="0">
                  <c:v>43</c:v>
                </c:pt>
                <c:pt idx="1">
                  <c:v>23</c:v>
                </c:pt>
                <c:pt idx="2">
                  <c:v>26</c:v>
                </c:pt>
                <c:pt idx="3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7F-4AB6-B316-FD871406CA4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814592"/>
        <c:axId val="227099008"/>
      </c:barChart>
      <c:catAx>
        <c:axId val="22681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7099008"/>
        <c:crosses val="autoZero"/>
        <c:auto val="1"/>
        <c:lblAlgn val="ctr"/>
        <c:lblOffset val="100"/>
        <c:noMultiLvlLbl val="0"/>
      </c:catAx>
      <c:valAx>
        <c:axId val="22709900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681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Totalt!$B$172</c:f>
              <c:strCache>
                <c:ptCount val="1"/>
                <c:pt idx="0">
                  <c:v>Fredrika gymnasium 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Totalt!$C$171:$E$171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Totalt!$C$172:$E$172</c:f>
              <c:numCache>
                <c:formatCode>General</c:formatCode>
                <c:ptCount val="3"/>
                <c:pt idx="0">
                  <c:v>28</c:v>
                </c:pt>
                <c:pt idx="1">
                  <c:v>20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EF-480A-BD61-DEE021ABA70A}"/>
            </c:ext>
          </c:extLst>
        </c:ser>
        <c:ser>
          <c:idx val="1"/>
          <c:order val="1"/>
          <c:tx>
            <c:strRef>
              <c:f>Totalt!$B$173</c:f>
              <c:strCache>
                <c:ptCount val="1"/>
                <c:pt idx="0">
                  <c:v>Riksäpplet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Totalt!$C$171:$E$171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Totalt!$C$173:$E$173</c:f>
              <c:numCache>
                <c:formatCode>General</c:formatCode>
                <c:ptCount val="3"/>
                <c:pt idx="0">
                  <c:v>11</c:v>
                </c:pt>
                <c:pt idx="1">
                  <c:v>13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EF-480A-BD61-DEE021ABA70A}"/>
            </c:ext>
          </c:extLst>
        </c:ser>
        <c:ser>
          <c:idx val="2"/>
          <c:order val="2"/>
          <c:tx>
            <c:strRef>
              <c:f>Totalt!$B$174</c:f>
              <c:strCache>
                <c:ptCount val="1"/>
                <c:pt idx="0">
                  <c:v>Berga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Totalt!$C$171:$E$171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Totalt!$C$174:$E$174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EF-480A-BD61-DEE021ABA70A}"/>
            </c:ext>
          </c:extLst>
        </c:ser>
        <c:ser>
          <c:idx val="3"/>
          <c:order val="3"/>
          <c:tx>
            <c:strRef>
              <c:f>Totalt!$B$175</c:f>
              <c:strCache>
                <c:ptCount val="1"/>
                <c:pt idx="0">
                  <c:v>Nynäshamns gymnasium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Totalt!$C$171:$E$171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Totalt!$C$175:$E$175</c:f>
              <c:numCache>
                <c:formatCode>General</c:formatCode>
                <c:ptCount val="3"/>
                <c:pt idx="0">
                  <c:v>24</c:v>
                </c:pt>
                <c:pt idx="1">
                  <c:v>32</c:v>
                </c:pt>
                <c:pt idx="2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EF-480A-BD61-DEE021ABA70A}"/>
            </c:ext>
          </c:extLst>
        </c:ser>
        <c:ser>
          <c:idx val="4"/>
          <c:order val="4"/>
          <c:tx>
            <c:strRef>
              <c:f>Totalt!$B$176</c:f>
              <c:strCache>
                <c:ptCount val="1"/>
                <c:pt idx="0">
                  <c:v>Tyresö gymnasium</c:v>
                </c:pt>
              </c:strCache>
            </c:strRef>
          </c:tx>
          <c:spPr>
            <a:solidFill>
              <a:srgbClr val="99BBD3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Totalt!$C$171:$E$171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Totalt!$C$176:$E$176</c:f>
              <c:numCache>
                <c:formatCode>General</c:formatCode>
                <c:ptCount val="3"/>
                <c:pt idx="0">
                  <c:v>31</c:v>
                </c:pt>
                <c:pt idx="1">
                  <c:v>24</c:v>
                </c:pt>
                <c:pt idx="2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EF-480A-BD61-DEE021ABA7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16357919"/>
        <c:axId val="1116355519"/>
      </c:barChart>
      <c:catAx>
        <c:axId val="1116357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1116355519"/>
        <c:crosses val="autoZero"/>
        <c:auto val="1"/>
        <c:lblAlgn val="ctr"/>
        <c:lblOffset val="100"/>
        <c:noMultiLvlLbl val="0"/>
      </c:catAx>
      <c:valAx>
        <c:axId val="1116355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1116357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Totalt!$B$207</c:f>
              <c:strCache>
                <c:ptCount val="1"/>
                <c:pt idx="0">
                  <c:v>Nationellt program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Totalt!$C$206:$E$206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Totalt!$C$207:$E$207</c:f>
              <c:numCache>
                <c:formatCode>0%</c:formatCode>
                <c:ptCount val="3"/>
                <c:pt idx="0">
                  <c:v>0.66315789473684206</c:v>
                </c:pt>
                <c:pt idx="1">
                  <c:v>0.6179775280898876</c:v>
                </c:pt>
                <c:pt idx="2">
                  <c:v>0.64130434782608692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81-48C8-A658-A137DFB10866}"/>
            </c:ext>
          </c:extLst>
        </c:ser>
        <c:ser>
          <c:idx val="1"/>
          <c:order val="1"/>
          <c:tx>
            <c:strRef>
              <c:f>Totalt!$B$208</c:f>
              <c:strCache>
                <c:ptCount val="1"/>
                <c:pt idx="0">
                  <c:v>IM-program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Totalt!$C$206:$E$206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Totalt!$C$208:$E$208</c:f>
              <c:numCache>
                <c:formatCode>0%</c:formatCode>
                <c:ptCount val="3"/>
                <c:pt idx="0">
                  <c:v>0.33684210526315789</c:v>
                </c:pt>
                <c:pt idx="1">
                  <c:v>0.38202247191011235</c:v>
                </c:pt>
                <c:pt idx="2">
                  <c:v>0.35869565217391303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81-48C8-A658-A137DFB108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51961664"/>
        <c:axId val="2051958784"/>
      </c:barChart>
      <c:catAx>
        <c:axId val="205196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2051958784"/>
        <c:crosses val="autoZero"/>
        <c:auto val="1"/>
        <c:lblAlgn val="ctr"/>
        <c:lblOffset val="100"/>
        <c:noMultiLvlLbl val="0"/>
      </c:catAx>
      <c:valAx>
        <c:axId val="205195878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205196166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'!$E$106</c:f>
              <c:strCache>
                <c:ptCount val="1"/>
                <c:pt idx="0">
                  <c:v>Nationellt program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'!$F$105:$H$105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'!$F$106:$H$106</c:f>
              <c:numCache>
                <c:formatCode>0%</c:formatCode>
                <c:ptCount val="3"/>
                <c:pt idx="0">
                  <c:v>0.72499999999999998</c:v>
                </c:pt>
                <c:pt idx="1">
                  <c:v>0.60606060606060608</c:v>
                </c:pt>
                <c:pt idx="2">
                  <c:v>0.67123287671232879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27-4163-9631-4FB6E8A90B9E}"/>
            </c:ext>
          </c:extLst>
        </c:ser>
        <c:ser>
          <c:idx val="1"/>
          <c:order val="1"/>
          <c:tx>
            <c:strRef>
              <c:f>'Per kommun-team '!$E$107</c:f>
              <c:strCache>
                <c:ptCount val="1"/>
                <c:pt idx="0">
                  <c:v>IM-program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'!$F$105:$H$105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'!$F$107:$H$107</c:f>
              <c:numCache>
                <c:formatCode>0%</c:formatCode>
                <c:ptCount val="3"/>
                <c:pt idx="0">
                  <c:v>0.27500000000000002</c:v>
                </c:pt>
                <c:pt idx="1">
                  <c:v>0.39393939393939392</c:v>
                </c:pt>
                <c:pt idx="2">
                  <c:v>0.32876712328767121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27-4163-9631-4FB6E8A90B9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8216192"/>
        <c:axId val="228230272"/>
      </c:barChart>
      <c:catAx>
        <c:axId val="22821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8230272"/>
        <c:crosses val="autoZero"/>
        <c:auto val="1"/>
        <c:lblAlgn val="ctr"/>
        <c:lblOffset val="100"/>
        <c:noMultiLvlLbl val="0"/>
      </c:catAx>
      <c:valAx>
        <c:axId val="228230272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821619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'!$E$150</c:f>
              <c:strCache>
                <c:ptCount val="1"/>
                <c:pt idx="0">
                  <c:v>Nationellt program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'!$F$149:$H$149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'!$F$150:$H$150</c:f>
              <c:numCache>
                <c:formatCode>0%</c:formatCode>
                <c:ptCount val="3"/>
                <c:pt idx="0">
                  <c:v>0.875</c:v>
                </c:pt>
                <c:pt idx="1">
                  <c:v>0.875</c:v>
                </c:pt>
                <c:pt idx="2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07-43F6-9E14-F0FF8FCBA105}"/>
            </c:ext>
          </c:extLst>
        </c:ser>
        <c:ser>
          <c:idx val="1"/>
          <c:order val="1"/>
          <c:tx>
            <c:strRef>
              <c:f>'Per kommun-team '!$E$151</c:f>
              <c:strCache>
                <c:ptCount val="1"/>
                <c:pt idx="0">
                  <c:v>IM-program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'!$F$149:$H$149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'!$F$151:$H$151</c:f>
              <c:numCache>
                <c:formatCode>0%</c:formatCode>
                <c:ptCount val="3"/>
                <c:pt idx="0">
                  <c:v>0.12</c:v>
                </c:pt>
                <c:pt idx="1">
                  <c:v>0.12</c:v>
                </c:pt>
                <c:pt idx="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07-43F6-9E14-F0FF8FCBA1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7429600"/>
        <c:axId val="217430080"/>
      </c:barChart>
      <c:catAx>
        <c:axId val="21742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217430080"/>
        <c:crosses val="autoZero"/>
        <c:auto val="1"/>
        <c:lblAlgn val="ctr"/>
        <c:lblOffset val="100"/>
        <c:noMultiLvlLbl val="0"/>
      </c:catAx>
      <c:valAx>
        <c:axId val="21743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21742960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'!$E$128</c:f>
              <c:strCache>
                <c:ptCount val="1"/>
                <c:pt idx="0">
                  <c:v>Nationellt program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'!$F$127:$H$127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'!$F$128:$H$128</c:f>
              <c:numCache>
                <c:formatCode>0%</c:formatCode>
                <c:ptCount val="3"/>
                <c:pt idx="0">
                  <c:v>0.41935483870967744</c:v>
                </c:pt>
                <c:pt idx="1">
                  <c:v>0.29166666666666669</c:v>
                </c:pt>
                <c:pt idx="2">
                  <c:v>0.36363636363636365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FE-4BED-9E93-34BAAD54D85F}"/>
            </c:ext>
          </c:extLst>
        </c:ser>
        <c:ser>
          <c:idx val="1"/>
          <c:order val="1"/>
          <c:tx>
            <c:strRef>
              <c:f>'Per kommun-team '!$E$129</c:f>
              <c:strCache>
                <c:ptCount val="1"/>
                <c:pt idx="0">
                  <c:v>IM-program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'!$F$127:$H$127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'!$F$129:$H$129</c:f>
              <c:numCache>
                <c:formatCode>0%</c:formatCode>
                <c:ptCount val="3"/>
                <c:pt idx="0">
                  <c:v>0.58064516129032262</c:v>
                </c:pt>
                <c:pt idx="1">
                  <c:v>0.70833333333333337</c:v>
                </c:pt>
                <c:pt idx="2">
                  <c:v>0.63636363636363635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FE-4BED-9E93-34BAAD54D8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8257152"/>
        <c:axId val="228086912"/>
      </c:barChart>
      <c:catAx>
        <c:axId val="22825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8086912"/>
        <c:crosses val="autoZero"/>
        <c:auto val="1"/>
        <c:lblAlgn val="ctr"/>
        <c:lblOffset val="100"/>
        <c:noMultiLvlLbl val="0"/>
      </c:catAx>
      <c:valAx>
        <c:axId val="228086912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825715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Totalt!$B$195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Totalt!$C$194:$E$194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Totalt!$C$195:$E$195</c:f>
              <c:numCache>
                <c:formatCode>General</c:formatCode>
                <c:ptCount val="3"/>
                <c:pt idx="0">
                  <c:v>38</c:v>
                </c:pt>
                <c:pt idx="1">
                  <c:v>27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5-462B-A547-C38459E48FB0}"/>
            </c:ext>
          </c:extLst>
        </c:ser>
        <c:ser>
          <c:idx val="1"/>
          <c:order val="1"/>
          <c:tx>
            <c:strRef>
              <c:f>Totalt!$B$196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Totalt!$C$194:$E$194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Totalt!$C$196:$E$196</c:f>
              <c:numCache>
                <c:formatCode>General</c:formatCode>
                <c:ptCount val="3"/>
                <c:pt idx="0">
                  <c:v>18</c:v>
                </c:pt>
                <c:pt idx="1">
                  <c:v>15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75-462B-A547-C38459E48FB0}"/>
            </c:ext>
          </c:extLst>
        </c:ser>
        <c:ser>
          <c:idx val="2"/>
          <c:order val="2"/>
          <c:tx>
            <c:strRef>
              <c:f>Totalt!$B$197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Totalt!$C$194:$E$194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Totalt!$C$197:$E$197</c:f>
              <c:numCache>
                <c:formatCode>General</c:formatCode>
                <c:ptCount val="3"/>
                <c:pt idx="0">
                  <c:v>7</c:v>
                </c:pt>
                <c:pt idx="1">
                  <c:v>11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75-462B-A547-C38459E48FB0}"/>
            </c:ext>
          </c:extLst>
        </c:ser>
        <c:ser>
          <c:idx val="3"/>
          <c:order val="3"/>
          <c:tx>
            <c:strRef>
              <c:f>Totalt!$B$198</c:f>
              <c:strCache>
                <c:ptCount val="1"/>
                <c:pt idx="0">
                  <c:v>Årskurs 4</c:v>
                </c:pt>
              </c:strCache>
            </c:strRef>
          </c:tx>
          <c:spPr>
            <a:solidFill>
              <a:srgbClr val="5B9BD5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Totalt!$C$194:$E$194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Totalt!$C$198:$E$198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75-462B-A547-C38459E48FB0}"/>
            </c:ext>
          </c:extLst>
        </c:ser>
        <c:ser>
          <c:idx val="4"/>
          <c:order val="4"/>
          <c:tx>
            <c:strRef>
              <c:f>Totalt!$B$199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Totalt!$C$194:$E$194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Totalt!$C$199:$E$199</c:f>
              <c:numCache>
                <c:formatCode>General</c:formatCode>
                <c:ptCount val="3"/>
                <c:pt idx="0">
                  <c:v>25</c:v>
                </c:pt>
                <c:pt idx="1">
                  <c:v>27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75-462B-A547-C38459E48FB0}"/>
            </c:ext>
          </c:extLst>
        </c:ser>
        <c:ser>
          <c:idx val="5"/>
          <c:order val="5"/>
          <c:tx>
            <c:strRef>
              <c:f>Totalt!$B$200</c:f>
              <c:strCache>
                <c:ptCount val="1"/>
                <c:pt idx="0">
                  <c:v>IM-2</c:v>
                </c:pt>
              </c:strCache>
            </c:strRef>
          </c:tx>
          <c:spPr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Totalt!$C$194:$E$194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Totalt!$C$200:$E$200</c:f>
              <c:numCache>
                <c:formatCode>General</c:formatCode>
                <c:ptCount val="3"/>
                <c:pt idx="0">
                  <c:v>7</c:v>
                </c:pt>
                <c:pt idx="1">
                  <c:v>7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B75-462B-A547-C38459E48F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4284032"/>
        <c:axId val="154285568"/>
      </c:barChart>
      <c:catAx>
        <c:axId val="15428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154285568"/>
        <c:crosses val="autoZero"/>
        <c:auto val="1"/>
        <c:lblAlgn val="ctr"/>
        <c:lblOffset val="100"/>
        <c:noMultiLvlLbl val="0"/>
      </c:catAx>
      <c:valAx>
        <c:axId val="154285568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5428403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Totalt!$B$184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Totalt!$C$183:$E$183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Totalt!$C$184:$E$184</c:f>
              <c:numCache>
                <c:formatCode>0%</c:formatCode>
                <c:ptCount val="3"/>
                <c:pt idx="0">
                  <c:v>0.4</c:v>
                </c:pt>
                <c:pt idx="1">
                  <c:v>0.30337078651685395</c:v>
                </c:pt>
                <c:pt idx="2">
                  <c:v>0.35326086956521741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6-48AE-9C86-37537F1799EE}"/>
            </c:ext>
          </c:extLst>
        </c:ser>
        <c:ser>
          <c:idx val="1"/>
          <c:order val="1"/>
          <c:tx>
            <c:strRef>
              <c:f>Totalt!$B$185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Totalt!$C$183:$E$183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Totalt!$C$185:$E$185</c:f>
              <c:numCache>
                <c:formatCode>0%</c:formatCode>
                <c:ptCount val="3"/>
                <c:pt idx="0">
                  <c:v>0.18947368421052632</c:v>
                </c:pt>
                <c:pt idx="1">
                  <c:v>0.16853932584269662</c:v>
                </c:pt>
                <c:pt idx="2">
                  <c:v>0.17934782608695651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36-48AE-9C86-37537F1799EE}"/>
            </c:ext>
          </c:extLst>
        </c:ser>
        <c:ser>
          <c:idx val="2"/>
          <c:order val="2"/>
          <c:tx>
            <c:strRef>
              <c:f>Totalt!$B$186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Totalt!$C$183:$E$183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Totalt!$C$186:$E$186</c:f>
              <c:numCache>
                <c:formatCode>0%</c:formatCode>
                <c:ptCount val="3"/>
                <c:pt idx="0">
                  <c:v>7.3684210526315783E-2</c:v>
                </c:pt>
                <c:pt idx="1">
                  <c:v>0.12359550561797752</c:v>
                </c:pt>
                <c:pt idx="2">
                  <c:v>9.7826086956521743E-2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36-48AE-9C86-37537F1799EE}"/>
            </c:ext>
          </c:extLst>
        </c:ser>
        <c:ser>
          <c:idx val="3"/>
          <c:order val="3"/>
          <c:tx>
            <c:strRef>
              <c:f>Totalt!$B$187</c:f>
              <c:strCache>
                <c:ptCount val="1"/>
                <c:pt idx="0">
                  <c:v>Årskurs 4</c:v>
                </c:pt>
              </c:strCache>
            </c:strRef>
          </c:tx>
          <c:spPr>
            <a:solidFill>
              <a:srgbClr val="5B9BD5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Totalt!$C$183:$E$183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Totalt!$C$187:$E$187</c:f>
              <c:numCache>
                <c:formatCode>0%</c:formatCode>
                <c:ptCount val="3"/>
                <c:pt idx="0">
                  <c:v>0</c:v>
                </c:pt>
                <c:pt idx="1">
                  <c:v>2.247191011235955E-2</c:v>
                </c:pt>
                <c:pt idx="2">
                  <c:v>1.0869565217391304E-2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36-48AE-9C86-37537F1799EE}"/>
            </c:ext>
          </c:extLst>
        </c:ser>
        <c:ser>
          <c:idx val="4"/>
          <c:order val="4"/>
          <c:tx>
            <c:strRef>
              <c:f>Totalt!$B$188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Totalt!$C$183:$E$183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Totalt!$C$188:$E$188</c:f>
              <c:numCache>
                <c:formatCode>0%</c:formatCode>
                <c:ptCount val="3"/>
                <c:pt idx="0">
                  <c:v>0.26315789473684209</c:v>
                </c:pt>
                <c:pt idx="1">
                  <c:v>0.30337078651685395</c:v>
                </c:pt>
                <c:pt idx="2">
                  <c:v>0.28260869565217389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36-48AE-9C86-37537F1799EE}"/>
            </c:ext>
          </c:extLst>
        </c:ser>
        <c:ser>
          <c:idx val="5"/>
          <c:order val="5"/>
          <c:tx>
            <c:strRef>
              <c:f>Totalt!$B$189</c:f>
              <c:strCache>
                <c:ptCount val="1"/>
                <c:pt idx="0">
                  <c:v>IM-2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Totalt!$C$183:$E$183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Totalt!$C$189:$E$189</c:f>
              <c:numCache>
                <c:formatCode>0%</c:formatCode>
                <c:ptCount val="3"/>
                <c:pt idx="0">
                  <c:v>7.3684210526315783E-2</c:v>
                </c:pt>
                <c:pt idx="1">
                  <c:v>7.8651685393258425E-2</c:v>
                </c:pt>
                <c:pt idx="2">
                  <c:v>7.6086956521739135E-2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36-48AE-9C86-37537F1799E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327936"/>
        <c:axId val="226358400"/>
      </c:barChart>
      <c:catAx>
        <c:axId val="22632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6358400"/>
        <c:crosses val="autoZero"/>
        <c:auto val="1"/>
        <c:lblAlgn val="ctr"/>
        <c:lblOffset val="100"/>
        <c:noMultiLvlLbl val="0"/>
      </c:catAx>
      <c:valAx>
        <c:axId val="226358400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63279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'!$F$366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'!$G$366:$I$366</c:f>
              <c:numCache>
                <c:formatCode>General</c:formatCode>
                <c:ptCount val="3"/>
                <c:pt idx="0">
                  <c:v>16</c:v>
                </c:pt>
                <c:pt idx="1">
                  <c:v>12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28-4AA1-ADB9-F579D4852F52}"/>
            </c:ext>
          </c:extLst>
        </c:ser>
        <c:ser>
          <c:idx val="1"/>
          <c:order val="1"/>
          <c:tx>
            <c:strRef>
              <c:f>'Per kommun-team '!$F$367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'!$G$367:$I$367</c:f>
              <c:numCache>
                <c:formatCode>General</c:formatCode>
                <c:ptCount val="3"/>
                <c:pt idx="0">
                  <c:v>9</c:v>
                </c:pt>
                <c:pt idx="1">
                  <c:v>5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28-4AA1-ADB9-F579D4852F52}"/>
            </c:ext>
          </c:extLst>
        </c:ser>
        <c:ser>
          <c:idx val="2"/>
          <c:order val="2"/>
          <c:tx>
            <c:strRef>
              <c:f>'Per kommun-team '!$F$368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'!$G$368:$I$368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28-4AA1-ADB9-F579D4852F52}"/>
            </c:ext>
          </c:extLst>
        </c:ser>
        <c:ser>
          <c:idx val="3"/>
          <c:order val="3"/>
          <c:tx>
            <c:strRef>
              <c:f>'Per kommun-team '!$F$369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'!$G$369:$I$369</c:f>
              <c:numCache>
                <c:formatCode>General</c:formatCode>
                <c:ptCount val="3"/>
                <c:pt idx="0">
                  <c:v>8</c:v>
                </c:pt>
                <c:pt idx="1">
                  <c:v>10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28-4AA1-ADB9-F579D4852F52}"/>
            </c:ext>
          </c:extLst>
        </c:ser>
        <c:ser>
          <c:idx val="4"/>
          <c:order val="4"/>
          <c:tx>
            <c:strRef>
              <c:f>'Per kommun-team '!$F$370</c:f>
              <c:strCache>
                <c:ptCount val="1"/>
                <c:pt idx="0">
                  <c:v>IM-2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'!$G$365:$I$365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'!$G$370:$I$370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28-4AA1-ADB9-F579D4852F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8948224"/>
        <c:axId val="228974592"/>
      </c:barChart>
      <c:catAx>
        <c:axId val="2289482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8974592"/>
        <c:crosses val="autoZero"/>
        <c:auto val="1"/>
        <c:lblAlgn val="ctr"/>
        <c:lblOffset val="100"/>
        <c:noMultiLvlLbl val="0"/>
      </c:catAx>
      <c:valAx>
        <c:axId val="228974592"/>
        <c:scaling>
          <c:orientation val="minMax"/>
          <c:max val="3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8948224"/>
        <c:crosses val="autoZero"/>
        <c:crossBetween val="between"/>
        <c:majorUnit val="5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'!$K$366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'!$L$365:$N$365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'!$L$366:$N$366</c:f>
              <c:numCache>
                <c:formatCode>0%</c:formatCode>
                <c:ptCount val="3"/>
                <c:pt idx="0">
                  <c:v>0.4</c:v>
                </c:pt>
                <c:pt idx="1">
                  <c:v>0.36363636363636365</c:v>
                </c:pt>
                <c:pt idx="2">
                  <c:v>0.38356164383561642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92-4D36-8584-5BDE0C776516}"/>
            </c:ext>
          </c:extLst>
        </c:ser>
        <c:ser>
          <c:idx val="1"/>
          <c:order val="1"/>
          <c:tx>
            <c:strRef>
              <c:f>'Per kommun-team '!$K$367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'!$L$365:$N$365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'!$L$367:$N$367</c:f>
              <c:numCache>
                <c:formatCode>0%</c:formatCode>
                <c:ptCount val="3"/>
                <c:pt idx="0">
                  <c:v>0.22500000000000001</c:v>
                </c:pt>
                <c:pt idx="1">
                  <c:v>0.15151515151515152</c:v>
                </c:pt>
                <c:pt idx="2">
                  <c:v>0.19178082191780821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92-4D36-8584-5BDE0C776516}"/>
            </c:ext>
          </c:extLst>
        </c:ser>
        <c:ser>
          <c:idx val="2"/>
          <c:order val="2"/>
          <c:tx>
            <c:strRef>
              <c:f>'Per kommun-team '!$K$368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'!$L$365:$N$365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'!$L$368:$N$368</c:f>
              <c:numCache>
                <c:formatCode>0%</c:formatCode>
                <c:ptCount val="3"/>
                <c:pt idx="0">
                  <c:v>0.1</c:v>
                </c:pt>
                <c:pt idx="1">
                  <c:v>9.0909090909090912E-2</c:v>
                </c:pt>
                <c:pt idx="2">
                  <c:v>9.5890410958904104E-2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92-4D36-8584-5BDE0C776516}"/>
            </c:ext>
          </c:extLst>
        </c:ser>
        <c:ser>
          <c:idx val="3"/>
          <c:order val="3"/>
          <c:tx>
            <c:strRef>
              <c:f>'Per kommun-team '!$K$369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'!$L$365:$N$365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'!$L$369:$N$369</c:f>
              <c:numCache>
                <c:formatCode>0%</c:formatCode>
                <c:ptCount val="3"/>
                <c:pt idx="0">
                  <c:v>0.2</c:v>
                </c:pt>
                <c:pt idx="1">
                  <c:v>0.30303030303030304</c:v>
                </c:pt>
                <c:pt idx="2">
                  <c:v>0.24657534246575341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92-4D36-8584-5BDE0C776516}"/>
            </c:ext>
          </c:extLst>
        </c:ser>
        <c:ser>
          <c:idx val="4"/>
          <c:order val="4"/>
          <c:tx>
            <c:strRef>
              <c:f>'Per kommun-team '!$K$370</c:f>
              <c:strCache>
                <c:ptCount val="1"/>
                <c:pt idx="0">
                  <c:v>IM-2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'!$L$365:$N$365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'!$L$370:$N$370</c:f>
              <c:numCache>
                <c:formatCode>0%</c:formatCode>
                <c:ptCount val="3"/>
                <c:pt idx="0">
                  <c:v>7.4999999999999997E-2</c:v>
                </c:pt>
                <c:pt idx="1">
                  <c:v>9.0909090909090912E-2</c:v>
                </c:pt>
                <c:pt idx="2">
                  <c:v>8.2191780821917804E-2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92-4D36-8584-5BDE0C77651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16347359"/>
        <c:axId val="1116355039"/>
      </c:barChart>
      <c:catAx>
        <c:axId val="1116347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1116355039"/>
        <c:crosses val="autoZero"/>
        <c:auto val="1"/>
        <c:lblAlgn val="ctr"/>
        <c:lblOffset val="100"/>
        <c:noMultiLvlLbl val="0"/>
      </c:catAx>
      <c:valAx>
        <c:axId val="1116355039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1116347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'!$F$388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'!$G$388:$I$388</c:f>
              <c:numCache>
                <c:formatCode>General</c:formatCode>
                <c:ptCount val="3"/>
                <c:pt idx="0">
                  <c:v>12</c:v>
                </c:pt>
                <c:pt idx="1">
                  <c:v>13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B3-4B78-BCB1-8787DBB135C4}"/>
            </c:ext>
          </c:extLst>
        </c:ser>
        <c:ser>
          <c:idx val="1"/>
          <c:order val="1"/>
          <c:tx>
            <c:strRef>
              <c:f>'Per kommun-team '!$F$389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'!$G$389:$I$389</c:f>
              <c:numCache>
                <c:formatCode>General</c:formatCode>
                <c:ptCount val="3"/>
                <c:pt idx="0">
                  <c:v>8</c:v>
                </c:pt>
                <c:pt idx="1">
                  <c:v>7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B3-4B78-BCB1-8787DBB135C4}"/>
            </c:ext>
          </c:extLst>
        </c:ser>
        <c:ser>
          <c:idx val="2"/>
          <c:order val="2"/>
          <c:tx>
            <c:strRef>
              <c:f>'Per kommun-team '!$F$390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'!$G$390:$I$390</c:f>
              <c:numCache>
                <c:formatCode>General</c:formatCode>
                <c:ptCount val="3"/>
                <c:pt idx="0">
                  <c:v>1</c:v>
                </c:pt>
                <c:pt idx="1">
                  <c:v>6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B3-4B78-BCB1-8787DBB135C4}"/>
            </c:ext>
          </c:extLst>
        </c:ser>
        <c:ser>
          <c:idx val="3"/>
          <c:order val="3"/>
          <c:tx>
            <c:strRef>
              <c:f>'Per kommun-team '!$F$391</c:f>
              <c:strCache>
                <c:ptCount val="1"/>
                <c:pt idx="0">
                  <c:v>Årskurs 4</c:v>
                </c:pt>
              </c:strCache>
            </c:strRef>
          </c:tx>
          <c:spPr>
            <a:solidFill>
              <a:srgbClr val="5B9BD5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'!$G$391:$I$391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B3-4B78-BCB1-8787DBB135C4}"/>
            </c:ext>
          </c:extLst>
        </c:ser>
        <c:ser>
          <c:idx val="4"/>
          <c:order val="4"/>
          <c:tx>
            <c:strRef>
              <c:f>'Per kommun-team '!$F$392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'!$G$392:$I$392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B3-4B78-BCB1-8787DBB135C4}"/>
            </c:ext>
          </c:extLst>
        </c:ser>
        <c:ser>
          <c:idx val="5"/>
          <c:order val="5"/>
          <c:tx>
            <c:strRef>
              <c:f>'Per kommun-team '!$F$393</c:f>
              <c:strCache>
                <c:ptCount val="1"/>
                <c:pt idx="0">
                  <c:v>IM-2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'!$G$387:$I$387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'!$G$393:$I$393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B3-4B78-BCB1-8787DBB135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9030912"/>
        <c:axId val="229577472"/>
      </c:barChart>
      <c:catAx>
        <c:axId val="2290309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9577472"/>
        <c:crosses val="autoZero"/>
        <c:auto val="1"/>
        <c:lblAlgn val="ctr"/>
        <c:lblOffset val="100"/>
        <c:noMultiLvlLbl val="0"/>
      </c:catAx>
      <c:valAx>
        <c:axId val="229577472"/>
        <c:scaling>
          <c:orientation val="minMax"/>
          <c:max val="3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9030912"/>
        <c:crosses val="autoZero"/>
        <c:crossBetween val="between"/>
        <c:majorUnit val="5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'!$K$388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'!$L$387:$N$387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'!$L$388:$N$388</c:f>
              <c:numCache>
                <c:formatCode>0%</c:formatCode>
                <c:ptCount val="3"/>
                <c:pt idx="0">
                  <c:v>0.5</c:v>
                </c:pt>
                <c:pt idx="1">
                  <c:v>0.40625</c:v>
                </c:pt>
                <c:pt idx="2">
                  <c:v>0.44642857142857145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83-4AA6-BA6B-579D0BEC155F}"/>
            </c:ext>
          </c:extLst>
        </c:ser>
        <c:ser>
          <c:idx val="1"/>
          <c:order val="1"/>
          <c:tx>
            <c:strRef>
              <c:f>'Per kommun-team '!$K$389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'!$L$387:$N$387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'!$L$389:$N$389</c:f>
              <c:numCache>
                <c:formatCode>0%</c:formatCode>
                <c:ptCount val="3"/>
                <c:pt idx="0">
                  <c:v>0.33333333333333331</c:v>
                </c:pt>
                <c:pt idx="1">
                  <c:v>0.21875</c:v>
                </c:pt>
                <c:pt idx="2">
                  <c:v>0.26785714285714285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83-4AA6-BA6B-579D0BEC155F}"/>
            </c:ext>
          </c:extLst>
        </c:ser>
        <c:ser>
          <c:idx val="2"/>
          <c:order val="2"/>
          <c:tx>
            <c:strRef>
              <c:f>'Per kommun-team '!$K$390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'!$L$387:$N$387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'!$L$390:$N$390</c:f>
              <c:numCache>
                <c:formatCode>0%</c:formatCode>
                <c:ptCount val="3"/>
                <c:pt idx="0">
                  <c:v>4.1666666666666664E-2</c:v>
                </c:pt>
                <c:pt idx="1">
                  <c:v>0.1875</c:v>
                </c:pt>
                <c:pt idx="2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83-4AA6-BA6B-579D0BEC155F}"/>
            </c:ext>
          </c:extLst>
        </c:ser>
        <c:ser>
          <c:idx val="3"/>
          <c:order val="3"/>
          <c:tx>
            <c:strRef>
              <c:f>'Per kommun-team '!$K$391</c:f>
              <c:strCache>
                <c:ptCount val="1"/>
                <c:pt idx="0">
                  <c:v>Årskurs 4</c:v>
                </c:pt>
              </c:strCache>
            </c:strRef>
          </c:tx>
          <c:spPr>
            <a:solidFill>
              <a:srgbClr val="5B9BD5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'!$L$387:$N$387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'!$L$391:$N$391</c:f>
              <c:numCache>
                <c:formatCode>0%</c:formatCode>
                <c:ptCount val="3"/>
                <c:pt idx="0">
                  <c:v>0</c:v>
                </c:pt>
                <c:pt idx="1">
                  <c:v>6.25E-2</c:v>
                </c:pt>
                <c:pt idx="2">
                  <c:v>3.5714285714285712E-2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83-4AA6-BA6B-579D0BEC155F}"/>
            </c:ext>
          </c:extLst>
        </c:ser>
        <c:ser>
          <c:idx val="4"/>
          <c:order val="4"/>
          <c:tx>
            <c:strRef>
              <c:f>'Per kommun-team '!$K$392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'!$L$387:$N$387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'!$L$392:$N$392</c:f>
              <c:numCache>
                <c:formatCode>0%</c:formatCode>
                <c:ptCount val="3"/>
                <c:pt idx="0">
                  <c:v>8.3333333333333329E-2</c:v>
                </c:pt>
                <c:pt idx="1">
                  <c:v>9.375E-2</c:v>
                </c:pt>
                <c:pt idx="2">
                  <c:v>8.9285714285714288E-2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83-4AA6-BA6B-579D0BEC155F}"/>
            </c:ext>
          </c:extLst>
        </c:ser>
        <c:ser>
          <c:idx val="5"/>
          <c:order val="5"/>
          <c:tx>
            <c:strRef>
              <c:f>'Per kommun-team '!$K$393</c:f>
              <c:strCache>
                <c:ptCount val="1"/>
                <c:pt idx="0">
                  <c:v>IM-2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'!$L$387:$N$387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'!$L$393:$N$393</c:f>
              <c:numCache>
                <c:formatCode>0%</c:formatCode>
                <c:ptCount val="3"/>
                <c:pt idx="0">
                  <c:v>4.1666666666666664E-2</c:v>
                </c:pt>
                <c:pt idx="1">
                  <c:v>3.125E-2</c:v>
                </c:pt>
                <c:pt idx="2">
                  <c:v>3.5714285714285712E-2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583-4AA6-BA6B-579D0BEC15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5038687"/>
        <c:axId val="985034847"/>
      </c:barChart>
      <c:catAx>
        <c:axId val="985038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034847"/>
        <c:crosses val="autoZero"/>
        <c:auto val="1"/>
        <c:lblAlgn val="ctr"/>
        <c:lblOffset val="100"/>
        <c:noMultiLvlLbl val="0"/>
      </c:catAx>
      <c:valAx>
        <c:axId val="985034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038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'!$F$377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'!$G$377:$I$377</c:f>
              <c:numCache>
                <c:formatCode>General</c:formatCode>
                <c:ptCount val="3"/>
                <c:pt idx="0">
                  <c:v>10</c:v>
                </c:pt>
                <c:pt idx="1">
                  <c:v>2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E7-40C0-A9E9-065F175C5565}"/>
            </c:ext>
          </c:extLst>
        </c:ser>
        <c:ser>
          <c:idx val="1"/>
          <c:order val="1"/>
          <c:tx>
            <c:strRef>
              <c:f>'Per kommun-team '!$F$378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'!$G$378:$I$378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E7-40C0-A9E9-065F175C5565}"/>
            </c:ext>
          </c:extLst>
        </c:ser>
        <c:ser>
          <c:idx val="2"/>
          <c:order val="2"/>
          <c:tx>
            <c:strRef>
              <c:f>'Per kommun-team '!$F$379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'!$G$379:$I$379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E7-40C0-A9E9-065F175C5565}"/>
            </c:ext>
          </c:extLst>
        </c:ser>
        <c:ser>
          <c:idx val="3"/>
          <c:order val="3"/>
          <c:tx>
            <c:strRef>
              <c:f>'Per kommun-team '!$F$380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'!$G$380:$I$380</c:f>
              <c:numCache>
                <c:formatCode>General</c:formatCode>
                <c:ptCount val="3"/>
                <c:pt idx="0">
                  <c:v>15</c:v>
                </c:pt>
                <c:pt idx="1">
                  <c:v>14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E7-40C0-A9E9-065F175C5565}"/>
            </c:ext>
          </c:extLst>
        </c:ser>
        <c:ser>
          <c:idx val="4"/>
          <c:order val="4"/>
          <c:tx>
            <c:strRef>
              <c:f>'Per kommun-team '!$F$381</c:f>
              <c:strCache>
                <c:ptCount val="1"/>
                <c:pt idx="0">
                  <c:v>IM-2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 kommun-team '!$G$376:$I$376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'!$G$381:$I$381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E7-40C0-A9E9-065F175C55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9092352"/>
        <c:axId val="228983552"/>
      </c:barChart>
      <c:catAx>
        <c:axId val="2290923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8983552"/>
        <c:crosses val="autoZero"/>
        <c:auto val="1"/>
        <c:lblAlgn val="ctr"/>
        <c:lblOffset val="100"/>
        <c:noMultiLvlLbl val="0"/>
      </c:catAx>
      <c:valAx>
        <c:axId val="228983552"/>
        <c:scaling>
          <c:orientation val="minMax"/>
          <c:max val="35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9092352"/>
        <c:crosses val="autoZero"/>
        <c:crossBetween val="between"/>
        <c:majorUnit val="5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'!$K$377</c:f>
              <c:strCache>
                <c:ptCount val="1"/>
                <c:pt idx="0">
                  <c:v>Årskurs 1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'!$L$376:$N$376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'!$L$377:$N$377</c:f>
              <c:numCache>
                <c:formatCode>0%</c:formatCode>
                <c:ptCount val="3"/>
                <c:pt idx="0">
                  <c:v>0.32258064516129031</c:v>
                </c:pt>
                <c:pt idx="1">
                  <c:v>8.3333333333333329E-2</c:v>
                </c:pt>
                <c:pt idx="2">
                  <c:v>0.21818181818181817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2-4D95-9991-D45A15FCEA9C}"/>
            </c:ext>
          </c:extLst>
        </c:ser>
        <c:ser>
          <c:idx val="1"/>
          <c:order val="1"/>
          <c:tx>
            <c:strRef>
              <c:f>'Per kommun-team '!$K$378</c:f>
              <c:strCache>
                <c:ptCount val="1"/>
                <c:pt idx="0">
                  <c:v>Årskurs 2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'!$L$376:$N$376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'!$L$378:$N$378</c:f>
              <c:numCache>
                <c:formatCode>0%</c:formatCode>
                <c:ptCount val="3"/>
                <c:pt idx="0">
                  <c:v>3.2258064516129031E-2</c:v>
                </c:pt>
                <c:pt idx="1">
                  <c:v>0.125</c:v>
                </c:pt>
                <c:pt idx="2">
                  <c:v>7.2727272727272724E-2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22-4D95-9991-D45A15FCEA9C}"/>
            </c:ext>
          </c:extLst>
        </c:ser>
        <c:ser>
          <c:idx val="2"/>
          <c:order val="2"/>
          <c:tx>
            <c:strRef>
              <c:f>'Per kommun-team '!$K$379</c:f>
              <c:strCache>
                <c:ptCount val="1"/>
                <c:pt idx="0">
                  <c:v>Årskurs 3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'!$L$376:$N$376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'!$L$379:$N$379</c:f>
              <c:numCache>
                <c:formatCode>0%</c:formatCode>
                <c:ptCount val="3"/>
                <c:pt idx="0">
                  <c:v>6.4516129032258063E-2</c:v>
                </c:pt>
                <c:pt idx="1">
                  <c:v>8.3333333333333329E-2</c:v>
                </c:pt>
                <c:pt idx="2">
                  <c:v>7.2727272727272724E-2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22-4D95-9991-D45A15FCEA9C}"/>
            </c:ext>
          </c:extLst>
        </c:ser>
        <c:ser>
          <c:idx val="3"/>
          <c:order val="3"/>
          <c:tx>
            <c:strRef>
              <c:f>'Per kommun-team '!$K$380</c:f>
              <c:strCache>
                <c:ptCount val="1"/>
                <c:pt idx="0">
                  <c:v>IM-1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'!$L$376:$N$376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'!$L$380:$N$380</c:f>
              <c:numCache>
                <c:formatCode>0%</c:formatCode>
                <c:ptCount val="3"/>
                <c:pt idx="0">
                  <c:v>0.4838709677419355</c:v>
                </c:pt>
                <c:pt idx="1">
                  <c:v>0.58333333333333337</c:v>
                </c:pt>
                <c:pt idx="2">
                  <c:v>0.52727272727272723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22-4D95-9991-D45A15FCEA9C}"/>
            </c:ext>
          </c:extLst>
        </c:ser>
        <c:ser>
          <c:idx val="4"/>
          <c:order val="4"/>
          <c:tx>
            <c:strRef>
              <c:f>'Per kommun-team '!$K$381</c:f>
              <c:strCache>
                <c:ptCount val="1"/>
                <c:pt idx="0">
                  <c:v>IM-2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'!$L$376:$N$376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'!$L$381:$N$381</c:f>
              <c:numCache>
                <c:formatCode>0%</c:formatCode>
                <c:ptCount val="3"/>
                <c:pt idx="0">
                  <c:v>9.6774193548387094E-2</c:v>
                </c:pt>
                <c:pt idx="1">
                  <c:v>0.125</c:v>
                </c:pt>
                <c:pt idx="2">
                  <c:v>0.10909090909090909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22-4D95-9991-D45A15FCEA9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5065567"/>
        <c:axId val="985057887"/>
      </c:barChart>
      <c:catAx>
        <c:axId val="985065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057887"/>
        <c:crosses val="autoZero"/>
        <c:auto val="1"/>
        <c:lblAlgn val="ctr"/>
        <c:lblOffset val="100"/>
        <c:noMultiLvlLbl val="0"/>
      </c:catAx>
      <c:valAx>
        <c:axId val="985057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065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Totalt!$C$407</c:f>
              <c:strCache>
                <c:ptCount val="1"/>
                <c:pt idx="0">
                  <c:v>Stora socioekonomiska utmaningar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Totalt!$D$406:$F$406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Totalt!$D$407:$F$407</c:f>
              <c:numCache>
                <c:formatCode>0%</c:formatCode>
                <c:ptCount val="3"/>
                <c:pt idx="0">
                  <c:v>0.01</c:v>
                </c:pt>
                <c:pt idx="1">
                  <c:v>0.03</c:v>
                </c:pt>
                <c:pt idx="2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6D-48C9-A77D-5890548C08B7}"/>
            </c:ext>
          </c:extLst>
        </c:ser>
        <c:ser>
          <c:idx val="1"/>
          <c:order val="1"/>
          <c:tx>
            <c:strRef>
              <c:f>Totalt!$C$408</c:f>
              <c:strCache>
                <c:ptCount val="1"/>
                <c:pt idx="0">
                  <c:v>Socioekonomiska utmaningar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Totalt!$D$406:$F$406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Totalt!$D$408:$F$408</c:f>
              <c:numCache>
                <c:formatCode>0%</c:formatCode>
                <c:ptCount val="3"/>
                <c:pt idx="0">
                  <c:v>0.2</c:v>
                </c:pt>
                <c:pt idx="1">
                  <c:v>0.15</c:v>
                </c:pt>
                <c:pt idx="2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6D-48C9-A77D-5890548C08B7}"/>
            </c:ext>
          </c:extLst>
        </c:ser>
        <c:ser>
          <c:idx val="2"/>
          <c:order val="2"/>
          <c:tx>
            <c:strRef>
              <c:f>Totalt!$C$409</c:f>
              <c:strCache>
                <c:ptCount val="1"/>
                <c:pt idx="0">
                  <c:v>Övriga områden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Totalt!$D$406:$F$406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Totalt!$D$409:$F$409</c:f>
              <c:numCache>
                <c:formatCode>0%</c:formatCode>
                <c:ptCount val="3"/>
                <c:pt idx="0">
                  <c:v>0.79</c:v>
                </c:pt>
                <c:pt idx="1">
                  <c:v>0.82</c:v>
                </c:pt>
                <c:pt idx="2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6D-48C9-A77D-5890548C08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68797872"/>
        <c:axId val="368796072"/>
      </c:barChart>
      <c:catAx>
        <c:axId val="36879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368796072"/>
        <c:crosses val="autoZero"/>
        <c:auto val="1"/>
        <c:lblAlgn val="ctr"/>
        <c:lblOffset val="100"/>
        <c:noMultiLvlLbl val="0"/>
      </c:catAx>
      <c:valAx>
        <c:axId val="36879607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36879787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'!$E$554</c:f>
              <c:strCache>
                <c:ptCount val="1"/>
                <c:pt idx="0">
                  <c:v>Stora socioekonomiska utmaningar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'!$F$553:$H$553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'!$F$554:$H$554</c:f>
              <c:numCache>
                <c:formatCode>0%</c:formatCode>
                <c:ptCount val="3"/>
                <c:pt idx="0">
                  <c:v>0.03</c:v>
                </c:pt>
                <c:pt idx="1">
                  <c:v>0.09</c:v>
                </c:pt>
                <c:pt idx="2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B6-45B2-98B3-78180A30A77C}"/>
            </c:ext>
          </c:extLst>
        </c:ser>
        <c:ser>
          <c:idx val="1"/>
          <c:order val="1"/>
          <c:tx>
            <c:strRef>
              <c:f>'Per kommun-team '!$E$555</c:f>
              <c:strCache>
                <c:ptCount val="1"/>
                <c:pt idx="0">
                  <c:v>Socioekonomiska utmaningar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'!$F$553:$H$553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'!$F$555:$H$555</c:f>
              <c:numCache>
                <c:formatCode>0%</c:formatCode>
                <c:ptCount val="3"/>
                <c:pt idx="0">
                  <c:v>0.15</c:v>
                </c:pt>
                <c:pt idx="1">
                  <c:v>0.06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B6-45B2-98B3-78180A30A77C}"/>
            </c:ext>
          </c:extLst>
        </c:ser>
        <c:ser>
          <c:idx val="2"/>
          <c:order val="2"/>
          <c:tx>
            <c:strRef>
              <c:f>'Per kommun-team '!$E$556</c:f>
              <c:strCache>
                <c:ptCount val="1"/>
                <c:pt idx="0">
                  <c:v>Övriga områden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'!$F$553:$H$553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'!$F$556:$H$556</c:f>
              <c:numCache>
                <c:formatCode>0%</c:formatCode>
                <c:ptCount val="3"/>
                <c:pt idx="0">
                  <c:v>0.83</c:v>
                </c:pt>
                <c:pt idx="1">
                  <c:v>0.85</c:v>
                </c:pt>
                <c:pt idx="2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B6-45B2-98B3-78180A30A7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3541208"/>
        <c:axId val="413543008"/>
      </c:barChart>
      <c:catAx>
        <c:axId val="41354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413543008"/>
        <c:crosses val="autoZero"/>
        <c:auto val="1"/>
        <c:lblAlgn val="ctr"/>
        <c:lblOffset val="100"/>
        <c:noMultiLvlLbl val="0"/>
      </c:catAx>
      <c:valAx>
        <c:axId val="41354300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41354120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'!$E$582</c:f>
              <c:strCache>
                <c:ptCount val="1"/>
                <c:pt idx="0">
                  <c:v>Stora socioekonomiska utmaningar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'!$F$581:$H$581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'!$F$582:$H$582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7D-4E11-91EA-336AC3188F12}"/>
            </c:ext>
          </c:extLst>
        </c:ser>
        <c:ser>
          <c:idx val="1"/>
          <c:order val="1"/>
          <c:tx>
            <c:strRef>
              <c:f>'Per kommun-team '!$E$583</c:f>
              <c:strCache>
                <c:ptCount val="1"/>
                <c:pt idx="0">
                  <c:v>Socioekonomiska utmaningar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'!$F$581:$H$581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'!$F$583:$H$583</c:f>
              <c:numCache>
                <c:formatCode>0%</c:formatCode>
                <c:ptCount val="3"/>
                <c:pt idx="0">
                  <c:v>0.33</c:v>
                </c:pt>
                <c:pt idx="1">
                  <c:v>0.19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7D-4E11-91EA-336AC3188F12}"/>
            </c:ext>
          </c:extLst>
        </c:ser>
        <c:ser>
          <c:idx val="2"/>
          <c:order val="2"/>
          <c:tx>
            <c:strRef>
              <c:f>'Per kommun-team '!$E$584</c:f>
              <c:strCache>
                <c:ptCount val="1"/>
                <c:pt idx="0">
                  <c:v>Övriga områden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'!$F$581:$H$581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'!$F$584:$H$584</c:f>
              <c:numCache>
                <c:formatCode>0%</c:formatCode>
                <c:ptCount val="3"/>
                <c:pt idx="0">
                  <c:v>0.67</c:v>
                </c:pt>
                <c:pt idx="1">
                  <c:v>0.81</c:v>
                </c:pt>
                <c:pt idx="2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7D-4E11-91EA-336AC3188F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79903928"/>
        <c:axId val="779905368"/>
      </c:barChart>
      <c:catAx>
        <c:axId val="77990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779905368"/>
        <c:crosses val="autoZero"/>
        <c:auto val="1"/>
        <c:lblAlgn val="ctr"/>
        <c:lblOffset val="100"/>
        <c:noMultiLvlLbl val="0"/>
      </c:catAx>
      <c:valAx>
        <c:axId val="7799053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77990392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'!$E$568</c:f>
              <c:strCache>
                <c:ptCount val="1"/>
                <c:pt idx="0">
                  <c:v>Stora socioekonomiska utmaningar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'!$F$567:$H$567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'!$F$568:$H$568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1B-469A-A4F5-6DEC50B5004C}"/>
            </c:ext>
          </c:extLst>
        </c:ser>
        <c:ser>
          <c:idx val="1"/>
          <c:order val="1"/>
          <c:tx>
            <c:strRef>
              <c:f>'Per kommun-team '!$E$569</c:f>
              <c:strCache>
                <c:ptCount val="1"/>
                <c:pt idx="0">
                  <c:v>Socioekonomiska utmaningar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'!$F$567:$H$567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'!$F$569:$H$569</c:f>
              <c:numCache>
                <c:formatCode>0%</c:formatCode>
                <c:ptCount val="3"/>
                <c:pt idx="0">
                  <c:v>0.16</c:v>
                </c:pt>
                <c:pt idx="1">
                  <c:v>0.21</c:v>
                </c:pt>
                <c:pt idx="2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1B-469A-A4F5-6DEC50B5004C}"/>
            </c:ext>
          </c:extLst>
        </c:ser>
        <c:ser>
          <c:idx val="2"/>
          <c:order val="2"/>
          <c:tx>
            <c:strRef>
              <c:f>'Per kommun-team '!$E$570</c:f>
              <c:strCache>
                <c:ptCount val="1"/>
                <c:pt idx="0">
                  <c:v>Övriga områden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'!$F$567:$H$567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Totalt</c:v>
                </c:pt>
              </c:strCache>
            </c:strRef>
          </c:cat>
          <c:val>
            <c:numRef>
              <c:f>'Per kommun-team '!$F$570:$H$570</c:f>
              <c:numCache>
                <c:formatCode>0%</c:formatCode>
                <c:ptCount val="3"/>
                <c:pt idx="0">
                  <c:v>0.84</c:v>
                </c:pt>
                <c:pt idx="1">
                  <c:v>0.79</c:v>
                </c:pt>
                <c:pt idx="2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1B-469A-A4F5-6DEC50B5004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6464432"/>
        <c:axId val="416465152"/>
      </c:barChart>
      <c:catAx>
        <c:axId val="41646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416465152"/>
        <c:crosses val="autoZero"/>
        <c:auto val="1"/>
        <c:lblAlgn val="ctr"/>
        <c:lblOffset val="100"/>
        <c:noMultiLvlLbl val="0"/>
      </c:catAx>
      <c:valAx>
        <c:axId val="41646515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41646443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Totalt!$C$458</c:f>
              <c:strCache>
                <c:ptCount val="1"/>
                <c:pt idx="0">
                  <c:v>Fortsatt inskrivna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Totalt!$D$457:$G$457</c:f>
              <c:strCache>
                <c:ptCount val="4"/>
                <c:pt idx="0">
                  <c:v>Haninge</c:v>
                </c:pt>
                <c:pt idx="1">
                  <c:v>Nynäshamn</c:v>
                </c:pt>
                <c:pt idx="2">
                  <c:v>Tyresö</c:v>
                </c:pt>
                <c:pt idx="3">
                  <c:v>Totalt </c:v>
                </c:pt>
              </c:strCache>
            </c:strRef>
          </c:cat>
          <c:val>
            <c:numRef>
              <c:f>Totalt!$D$458:$G$458</c:f>
              <c:numCache>
                <c:formatCode>0%</c:formatCode>
                <c:ptCount val="4"/>
                <c:pt idx="0">
                  <c:v>0.80952380952380953</c:v>
                </c:pt>
                <c:pt idx="1">
                  <c:v>0.84615384615384615</c:v>
                </c:pt>
                <c:pt idx="2">
                  <c:v>0.6470588235294118</c:v>
                </c:pt>
                <c:pt idx="3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40-4D66-9B89-6D4DD9ACC95E}"/>
            </c:ext>
          </c:extLst>
        </c:ser>
        <c:ser>
          <c:idx val="1"/>
          <c:order val="1"/>
          <c:tx>
            <c:strRef>
              <c:f>Totalt!$C$459</c:f>
              <c:strCache>
                <c:ptCount val="1"/>
                <c:pt idx="0">
                  <c:v>Avslutade till pågående studier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Totalt!$D$457:$G$457</c:f>
              <c:strCache>
                <c:ptCount val="4"/>
                <c:pt idx="0">
                  <c:v>Haninge</c:v>
                </c:pt>
                <c:pt idx="1">
                  <c:v>Nynäshamn</c:v>
                </c:pt>
                <c:pt idx="2">
                  <c:v>Tyresö</c:v>
                </c:pt>
                <c:pt idx="3">
                  <c:v>Totalt </c:v>
                </c:pt>
              </c:strCache>
            </c:strRef>
          </c:cat>
          <c:val>
            <c:numRef>
              <c:f>Totalt!$D$459:$G$459</c:f>
              <c:numCache>
                <c:formatCode>0%</c:formatCode>
                <c:ptCount val="4"/>
                <c:pt idx="0">
                  <c:v>4.7619047619047616E-2</c:v>
                </c:pt>
                <c:pt idx="1">
                  <c:v>0.15384615384615385</c:v>
                </c:pt>
                <c:pt idx="2">
                  <c:v>0.41176470588235292</c:v>
                </c:pt>
                <c:pt idx="3">
                  <c:v>0.19230769230769232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40-4D66-9B89-6D4DD9ACC95E}"/>
            </c:ext>
          </c:extLst>
        </c:ser>
        <c:ser>
          <c:idx val="2"/>
          <c:order val="2"/>
          <c:tx>
            <c:strRef>
              <c:f>Totalt!$C$460</c:f>
              <c:strCache>
                <c:ptCount val="1"/>
                <c:pt idx="0">
                  <c:v>Avbrott i studier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Totalt!$D$457:$G$457</c:f>
              <c:strCache>
                <c:ptCount val="4"/>
                <c:pt idx="0">
                  <c:v>Haninge</c:v>
                </c:pt>
                <c:pt idx="1">
                  <c:v>Nynäshamn</c:v>
                </c:pt>
                <c:pt idx="2">
                  <c:v>Tyresö</c:v>
                </c:pt>
                <c:pt idx="3">
                  <c:v>Totalt </c:v>
                </c:pt>
              </c:strCache>
            </c:strRef>
          </c:cat>
          <c:val>
            <c:numRef>
              <c:f>Totalt!$D$460:$G$460</c:f>
              <c:numCache>
                <c:formatCode>0%</c:formatCode>
                <c:ptCount val="4"/>
                <c:pt idx="0">
                  <c:v>0.14285714285714285</c:v>
                </c:pt>
                <c:pt idx="1">
                  <c:v>0</c:v>
                </c:pt>
                <c:pt idx="2">
                  <c:v>0</c:v>
                </c:pt>
                <c:pt idx="3">
                  <c:v>5.7692307692307696E-2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40-4D66-9B89-6D4DD9ACC9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4113279"/>
        <c:axId val="1754113759"/>
      </c:barChart>
      <c:catAx>
        <c:axId val="1754113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1754113759"/>
        <c:crosses val="autoZero"/>
        <c:auto val="1"/>
        <c:lblAlgn val="ctr"/>
        <c:lblOffset val="100"/>
        <c:noMultiLvlLbl val="0"/>
      </c:catAx>
      <c:valAx>
        <c:axId val="175411375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1754113279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'!$C$44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'!$D$43:$G$43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'!$D$44:$G$44</c:f>
              <c:numCache>
                <c:formatCode>General</c:formatCode>
                <c:ptCount val="4"/>
                <c:pt idx="0">
                  <c:v>12</c:v>
                </c:pt>
                <c:pt idx="1">
                  <c:v>14</c:v>
                </c:pt>
                <c:pt idx="2">
                  <c:v>6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6-40C1-812D-1ECC4D5F5B55}"/>
            </c:ext>
          </c:extLst>
        </c:ser>
        <c:ser>
          <c:idx val="1"/>
          <c:order val="1"/>
          <c:tx>
            <c:strRef>
              <c:f>'Per kommun-team '!$C$45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'!$D$43:$G$43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'!$D$45:$G$45</c:f>
              <c:numCache>
                <c:formatCode>General</c:formatCode>
                <c:ptCount val="4"/>
                <c:pt idx="0">
                  <c:v>8</c:v>
                </c:pt>
                <c:pt idx="1">
                  <c:v>9</c:v>
                </c:pt>
                <c:pt idx="2">
                  <c:v>13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76-40C1-812D-1ECC4D5F5B55}"/>
            </c:ext>
          </c:extLst>
        </c:ser>
        <c:ser>
          <c:idx val="2"/>
          <c:order val="2"/>
          <c:tx>
            <c:strRef>
              <c:f>'Per kommun-team '!$C$46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'!$D$43:$G$43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'!$D$46:$G$46</c:f>
              <c:numCache>
                <c:formatCode>General</c:formatCode>
                <c:ptCount val="4"/>
                <c:pt idx="0">
                  <c:v>20</c:v>
                </c:pt>
                <c:pt idx="1">
                  <c:v>23</c:v>
                </c:pt>
                <c:pt idx="2">
                  <c:v>19</c:v>
                </c:pt>
                <c:pt idx="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76-40C1-812D-1ECC4D5F5B5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903360"/>
        <c:axId val="227904896"/>
      </c:barChart>
      <c:catAx>
        <c:axId val="22790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7904896"/>
        <c:crosses val="autoZero"/>
        <c:auto val="1"/>
        <c:lblAlgn val="ctr"/>
        <c:lblOffset val="100"/>
        <c:noMultiLvlLbl val="0"/>
      </c:catAx>
      <c:valAx>
        <c:axId val="227904896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790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Totalt!$C$242</c:f>
              <c:strCache>
                <c:ptCount val="1"/>
                <c:pt idx="0">
                  <c:v>Haninge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Totalt!$B$243:$B$248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Totalt!$C$243:$C$248</c:f>
              <c:numCache>
                <c:formatCode>General</c:formatCode>
                <c:ptCount val="6"/>
                <c:pt idx="0">
                  <c:v>11</c:v>
                </c:pt>
                <c:pt idx="1">
                  <c:v>4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B6-4401-81DE-F4271F99CC9A}"/>
            </c:ext>
          </c:extLst>
        </c:ser>
        <c:ser>
          <c:idx val="1"/>
          <c:order val="1"/>
          <c:tx>
            <c:strRef>
              <c:f>Totalt!$D$242</c:f>
              <c:strCache>
                <c:ptCount val="1"/>
                <c:pt idx="0">
                  <c:v>Tyresö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Totalt!$B$243:$B$248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Totalt!$D$243:$D$248</c:f>
              <c:numCache>
                <c:formatCode>General</c:formatCode>
                <c:ptCount val="6"/>
                <c:pt idx="0">
                  <c:v>17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B6-4401-81DE-F4271F99CC9A}"/>
            </c:ext>
          </c:extLst>
        </c:ser>
        <c:ser>
          <c:idx val="2"/>
          <c:order val="2"/>
          <c:tx>
            <c:strRef>
              <c:f>Totalt!$E$242</c:f>
              <c:strCache>
                <c:ptCount val="1"/>
                <c:pt idx="0">
                  <c:v>Nynäshamn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Totalt!$B$243:$B$248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Totalt!$E$243:$E$248</c:f>
              <c:numCache>
                <c:formatCode>General</c:formatCode>
                <c:ptCount val="6"/>
                <c:pt idx="0">
                  <c:v>8</c:v>
                </c:pt>
                <c:pt idx="1">
                  <c:v>9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B6-4401-81DE-F4271F99CC9A}"/>
            </c:ext>
          </c:extLst>
        </c:ser>
        <c:ser>
          <c:idx val="3"/>
          <c:order val="3"/>
          <c:tx>
            <c:strRef>
              <c:f>Totalt!$F$242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Totalt!$B$243:$B$248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Totalt!$F$243:$F$248</c:f>
              <c:numCache>
                <c:formatCode>General</c:formatCode>
                <c:ptCount val="6"/>
                <c:pt idx="0">
                  <c:v>36</c:v>
                </c:pt>
                <c:pt idx="1">
                  <c:v>15</c:v>
                </c:pt>
                <c:pt idx="3">
                  <c:v>8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B6-4401-81DE-F4271F99CC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5040607"/>
        <c:axId val="985034367"/>
      </c:barChart>
      <c:catAx>
        <c:axId val="985040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034367"/>
        <c:crosses val="autoZero"/>
        <c:auto val="1"/>
        <c:lblAlgn val="ctr"/>
        <c:lblOffset val="100"/>
        <c:noMultiLvlLbl val="0"/>
      </c:catAx>
      <c:valAx>
        <c:axId val="985034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040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Totalt!$C$269</c:f>
              <c:strCache>
                <c:ptCount val="1"/>
                <c:pt idx="0">
                  <c:v>Haninge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Totalt!$B$270:$B$275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Totalt!$C$270:$C$275</c:f>
              <c:numCache>
                <c:formatCode>0%</c:formatCode>
                <c:ptCount val="6"/>
                <c:pt idx="0">
                  <c:v>0.55000000000000004</c:v>
                </c:pt>
                <c:pt idx="1">
                  <c:v>0.2</c:v>
                </c:pt>
                <c:pt idx="3">
                  <c:v>0.25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32-424B-9084-524A61969FD9}"/>
            </c:ext>
          </c:extLst>
        </c:ser>
        <c:ser>
          <c:idx val="1"/>
          <c:order val="1"/>
          <c:tx>
            <c:strRef>
              <c:f>Totalt!$D$269</c:f>
              <c:strCache>
                <c:ptCount val="1"/>
                <c:pt idx="0">
                  <c:v>Tyresö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Totalt!$B$270:$B$275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Totalt!$D$270:$D$275</c:f>
              <c:numCache>
                <c:formatCode>0%</c:formatCode>
                <c:ptCount val="6"/>
                <c:pt idx="0">
                  <c:v>0.73913043478260865</c:v>
                </c:pt>
                <c:pt idx="1">
                  <c:v>8.6956521739130432E-2</c:v>
                </c:pt>
                <c:pt idx="2">
                  <c:v>0</c:v>
                </c:pt>
                <c:pt idx="3">
                  <c:v>8.6956521739130432E-2</c:v>
                </c:pt>
                <c:pt idx="4">
                  <c:v>4.3478260869565216E-2</c:v>
                </c:pt>
                <c:pt idx="5">
                  <c:v>4.3478260869565216E-2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32-424B-9084-524A61969FD9}"/>
            </c:ext>
          </c:extLst>
        </c:ser>
        <c:ser>
          <c:idx val="2"/>
          <c:order val="2"/>
          <c:tx>
            <c:strRef>
              <c:f>Totalt!$E$269</c:f>
              <c:strCache>
                <c:ptCount val="1"/>
                <c:pt idx="0">
                  <c:v>Nynäshamn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Totalt!$B$270:$B$275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Totalt!$E$270:$E$275</c:f>
              <c:numCache>
                <c:formatCode>0%</c:formatCode>
                <c:ptCount val="6"/>
                <c:pt idx="0">
                  <c:v>0.42105263157894735</c:v>
                </c:pt>
                <c:pt idx="1">
                  <c:v>0.47368421052631576</c:v>
                </c:pt>
                <c:pt idx="3">
                  <c:v>5.2631578947368418E-2</c:v>
                </c:pt>
                <c:pt idx="4">
                  <c:v>0</c:v>
                </c:pt>
                <c:pt idx="5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32-424B-9084-524A61969FD9}"/>
            </c:ext>
          </c:extLst>
        </c:ser>
        <c:ser>
          <c:idx val="3"/>
          <c:order val="3"/>
          <c:tx>
            <c:strRef>
              <c:f>Totalt!$F$269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dLbl>
              <c:idx val="1"/>
              <c:layout>
                <c:manualLayout>
                  <c:x val="7.2811999417504002E-3"/>
                  <c:y val="-2.90995343845368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32-424B-9084-524A61969FD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Totalt!$B$270:$B$275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Totalt!$F$270:$F$275</c:f>
              <c:numCache>
                <c:formatCode>0%</c:formatCode>
                <c:ptCount val="6"/>
                <c:pt idx="0">
                  <c:v>0.58064516129032262</c:v>
                </c:pt>
                <c:pt idx="1">
                  <c:v>0.24193548387096775</c:v>
                </c:pt>
                <c:pt idx="3">
                  <c:v>0.12903225806451613</c:v>
                </c:pt>
                <c:pt idx="4">
                  <c:v>1.6129032258064516E-2</c:v>
                </c:pt>
                <c:pt idx="5">
                  <c:v>3.2258064516129031E-2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32-424B-9084-524A61969F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242752"/>
        <c:axId val="227244288"/>
      </c:barChart>
      <c:catAx>
        <c:axId val="22724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7244288"/>
        <c:crosses val="autoZero"/>
        <c:auto val="1"/>
        <c:lblAlgn val="ctr"/>
        <c:lblOffset val="100"/>
        <c:noMultiLvlLbl val="0"/>
      </c:catAx>
      <c:valAx>
        <c:axId val="227244288"/>
        <c:scaling>
          <c:orientation val="minMax"/>
          <c:max val="0.8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none"/>
        <c:minorTickMark val="none"/>
        <c:tickLblPos val="nextTo"/>
        <c:spPr>
          <a:ln>
            <a:noFill/>
          </a:ln>
        </c:spPr>
        <c:crossAx val="227242752"/>
        <c:crosses val="autoZero"/>
        <c:crossBetween val="between"/>
        <c:majorUnit val="0.2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'!$C$37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'!$D$36:$G$36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'!$D$37:$G$37</c:f>
              <c:numCache>
                <c:formatCode>General</c:formatCode>
                <c:ptCount val="4"/>
                <c:pt idx="0">
                  <c:v>18</c:v>
                </c:pt>
                <c:pt idx="1">
                  <c:v>18</c:v>
                </c:pt>
                <c:pt idx="2">
                  <c:v>8</c:v>
                </c:pt>
                <c:pt idx="3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E-4562-9243-61B8C31B8F45}"/>
            </c:ext>
          </c:extLst>
        </c:ser>
        <c:ser>
          <c:idx val="1"/>
          <c:order val="1"/>
          <c:tx>
            <c:strRef>
              <c:f>'Per kommun-team '!$C$38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'!$D$36:$G$36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'!$D$38:$G$38</c:f>
              <c:numCache>
                <c:formatCode>General</c:formatCode>
                <c:ptCount val="4"/>
                <c:pt idx="0">
                  <c:v>11</c:v>
                </c:pt>
                <c:pt idx="1">
                  <c:v>11</c:v>
                </c:pt>
                <c:pt idx="2">
                  <c:v>18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4E-4562-9243-61B8C31B8F45}"/>
            </c:ext>
          </c:extLst>
        </c:ser>
        <c:ser>
          <c:idx val="2"/>
          <c:order val="2"/>
          <c:tx>
            <c:strRef>
              <c:f>'Per kommun-team '!$C$39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'!$D$36:$G$36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'!$D$39:$G$39</c:f>
              <c:numCache>
                <c:formatCode>General</c:formatCode>
                <c:ptCount val="4"/>
                <c:pt idx="0">
                  <c:v>29</c:v>
                </c:pt>
                <c:pt idx="1">
                  <c:v>29</c:v>
                </c:pt>
                <c:pt idx="2">
                  <c:v>26</c:v>
                </c:pt>
                <c:pt idx="3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4E-4562-9243-61B8C31B8F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8181120"/>
        <c:axId val="228182656"/>
      </c:barChart>
      <c:catAx>
        <c:axId val="22818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8182656"/>
        <c:crosses val="autoZero"/>
        <c:auto val="1"/>
        <c:lblAlgn val="ctr"/>
        <c:lblOffset val="100"/>
        <c:noMultiLvlLbl val="0"/>
      </c:catAx>
      <c:valAx>
        <c:axId val="22818265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818112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Totalt!$C$229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Totalt!$B$230:$B$235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Totalt!$C$230:$C$235</c:f>
              <c:numCache>
                <c:formatCode>General</c:formatCode>
                <c:ptCount val="6"/>
                <c:pt idx="0">
                  <c:v>31</c:v>
                </c:pt>
                <c:pt idx="1">
                  <c:v>8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0E-456B-A889-12B3E8BBF023}"/>
            </c:ext>
          </c:extLst>
        </c:ser>
        <c:ser>
          <c:idx val="1"/>
          <c:order val="1"/>
          <c:tx>
            <c:strRef>
              <c:f>Totalt!$D$229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Totalt!$B$230:$B$235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Totalt!$D$230:$D$235</c:f>
              <c:numCache>
                <c:formatCode>General</c:formatCode>
                <c:ptCount val="6"/>
                <c:pt idx="0">
                  <c:v>20</c:v>
                </c:pt>
                <c:pt idx="1">
                  <c:v>8</c:v>
                </c:pt>
                <c:pt idx="2">
                  <c:v>1</c:v>
                </c:pt>
                <c:pt idx="3">
                  <c:v>7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0E-456B-A889-12B3E8BBF023}"/>
            </c:ext>
          </c:extLst>
        </c:ser>
        <c:ser>
          <c:idx val="2"/>
          <c:order val="2"/>
          <c:tx>
            <c:strRef>
              <c:f>Totalt!$E$229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Totalt!$B$230:$B$235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Totalt!$E$230:$E$235</c:f>
              <c:numCache>
                <c:formatCode>General</c:formatCode>
                <c:ptCount val="6"/>
                <c:pt idx="0">
                  <c:v>51</c:v>
                </c:pt>
                <c:pt idx="1">
                  <c:v>16</c:v>
                </c:pt>
                <c:pt idx="2">
                  <c:v>1</c:v>
                </c:pt>
                <c:pt idx="3">
                  <c:v>12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0E-456B-A889-12B3E8BBF0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5953664"/>
        <c:axId val="225955200"/>
      </c:barChart>
      <c:catAx>
        <c:axId val="2259536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5955200"/>
        <c:crosses val="autoZero"/>
        <c:auto val="1"/>
        <c:lblAlgn val="ctr"/>
        <c:lblOffset val="100"/>
        <c:noMultiLvlLbl val="0"/>
      </c:catAx>
      <c:valAx>
        <c:axId val="225955200"/>
        <c:scaling>
          <c:orientation val="minMax"/>
          <c:max val="6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595366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Totalt!$C$256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-6.5895681428798248E-3"/>
                  <c:y val="3.83435582822078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02-43B9-ABEC-F484E6B9B5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Totalt!$B$257:$B$262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Totalt!$C$257:$C$262</c:f>
              <c:numCache>
                <c:formatCode>0%</c:formatCode>
                <c:ptCount val="6"/>
                <c:pt idx="0">
                  <c:v>0.70454545454545459</c:v>
                </c:pt>
                <c:pt idx="1">
                  <c:v>0.18181818181818182</c:v>
                </c:pt>
                <c:pt idx="2">
                  <c:v>0</c:v>
                </c:pt>
                <c:pt idx="3">
                  <c:v>0.11363636363636363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02-43B9-ABEC-F484E6B9B59A}"/>
            </c:ext>
          </c:extLst>
        </c:ser>
        <c:ser>
          <c:idx val="1"/>
          <c:order val="1"/>
          <c:tx>
            <c:strRef>
              <c:f>Totalt!$D$256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Totalt!$B$257:$B$262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Totalt!$D$257:$D$262</c:f>
              <c:numCache>
                <c:formatCode>0%</c:formatCode>
                <c:ptCount val="6"/>
                <c:pt idx="0">
                  <c:v>0.5</c:v>
                </c:pt>
                <c:pt idx="1">
                  <c:v>0.2</c:v>
                </c:pt>
                <c:pt idx="2">
                  <c:v>2.5000000000000001E-2</c:v>
                </c:pt>
                <c:pt idx="3">
                  <c:v>0.17499999999999999</c:v>
                </c:pt>
                <c:pt idx="4">
                  <c:v>2.5000000000000001E-2</c:v>
                </c:pt>
                <c:pt idx="5">
                  <c:v>7.4999999999999997E-2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02-43B9-ABEC-F484E6B9B59A}"/>
            </c:ext>
          </c:extLst>
        </c:ser>
        <c:ser>
          <c:idx val="2"/>
          <c:order val="2"/>
          <c:tx>
            <c:strRef>
              <c:f>Totalt!$E$256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8.7860908571730598E-3"/>
                  <c:y val="-3.83435582822085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02-43B9-ABEC-F484E6B9B59A}"/>
                </c:ext>
              </c:extLst>
            </c:dLbl>
            <c:dLbl>
              <c:idx val="3"/>
              <c:layout>
                <c:manualLayout>
                  <c:x val="1.1418525651008413E-2"/>
                  <c:y val="3.04414003044140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02-43B9-ABEC-F484E6B9B5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Totalt!$B$257:$B$262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Totalt!$E$257:$E$262</c:f>
              <c:numCache>
                <c:formatCode>0%</c:formatCode>
                <c:ptCount val="6"/>
                <c:pt idx="0">
                  <c:v>0.6071428571428571</c:v>
                </c:pt>
                <c:pt idx="1">
                  <c:v>0.19047619047619047</c:v>
                </c:pt>
                <c:pt idx="2">
                  <c:v>1.1904761904761904E-2</c:v>
                </c:pt>
                <c:pt idx="3">
                  <c:v>0.14285714285714285</c:v>
                </c:pt>
                <c:pt idx="4">
                  <c:v>1.1904761904761904E-2</c:v>
                </c:pt>
                <c:pt idx="5">
                  <c:v>3.5714285714285712E-2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02-43B9-ABEC-F484E6B9B5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126848"/>
        <c:axId val="226136832"/>
      </c:barChart>
      <c:catAx>
        <c:axId val="22612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6136832"/>
        <c:crosses val="autoZero"/>
        <c:auto val="1"/>
        <c:lblAlgn val="ctr"/>
        <c:lblOffset val="100"/>
        <c:noMultiLvlLbl val="0"/>
      </c:catAx>
      <c:valAx>
        <c:axId val="226136832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612684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'!$K$203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07-4682-977A-9479EA45000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07-4682-977A-9479EA45000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07-4682-977A-9479EA4500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'!$J$204:$J$209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'Per kommun-team '!$K$204:$K$209</c:f>
              <c:numCache>
                <c:formatCode>0%</c:formatCode>
                <c:ptCount val="6"/>
                <c:pt idx="0">
                  <c:v>0.61111111111111116</c:v>
                </c:pt>
                <c:pt idx="1">
                  <c:v>0.16666666666666666</c:v>
                </c:pt>
                <c:pt idx="2">
                  <c:v>0</c:v>
                </c:pt>
                <c:pt idx="3">
                  <c:v>0.22222222222222221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07-4682-977A-9479EA450006}"/>
            </c:ext>
          </c:extLst>
        </c:ser>
        <c:ser>
          <c:idx val="1"/>
          <c:order val="1"/>
          <c:tx>
            <c:strRef>
              <c:f>'Per kommun-team '!$L$203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'!$J$204:$J$209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'Per kommun-team '!$L$204:$L$209</c:f>
              <c:numCache>
                <c:formatCode>0%</c:formatCode>
                <c:ptCount val="6"/>
                <c:pt idx="0">
                  <c:v>0.45454545454545453</c:v>
                </c:pt>
                <c:pt idx="1">
                  <c:v>9.0909090909090912E-2</c:v>
                </c:pt>
                <c:pt idx="2">
                  <c:v>0</c:v>
                </c:pt>
                <c:pt idx="3">
                  <c:v>0.45454545454545453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07-4682-977A-9479EA450006}"/>
            </c:ext>
          </c:extLst>
        </c:ser>
        <c:ser>
          <c:idx val="2"/>
          <c:order val="2"/>
          <c:tx>
            <c:strRef>
              <c:f>'Per kommun-team '!$M$203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07-4682-977A-9479EA450006}"/>
                </c:ext>
              </c:extLst>
            </c:dLbl>
            <c:dLbl>
              <c:idx val="3"/>
              <c:layout>
                <c:manualLayout>
                  <c:x val="3.106555210640954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07-4682-977A-9479EA45000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07-4682-977A-9479EA45000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07-4682-977A-9479EA4500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'!$J$204:$J$209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'Per kommun-team '!$M$204:$M$209</c:f>
              <c:numCache>
                <c:formatCode>0%</c:formatCode>
                <c:ptCount val="6"/>
                <c:pt idx="0">
                  <c:v>0.55172413793103448</c:v>
                </c:pt>
                <c:pt idx="1">
                  <c:v>0.13793103448275862</c:v>
                </c:pt>
                <c:pt idx="2">
                  <c:v>0</c:v>
                </c:pt>
                <c:pt idx="3">
                  <c:v>0.31034482758620691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F07-4682-977A-9479EA4500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5091967"/>
        <c:axId val="985095807"/>
      </c:barChart>
      <c:catAx>
        <c:axId val="985091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095807"/>
        <c:crosses val="autoZero"/>
        <c:auto val="1"/>
        <c:lblAlgn val="ctr"/>
        <c:lblOffset val="100"/>
        <c:noMultiLvlLbl val="0"/>
      </c:catAx>
      <c:valAx>
        <c:axId val="985095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091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'!$K$229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1E-432B-81E1-7F671F78A5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'!$J$230:$J$235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'Per kommun-team '!$K$230:$K$235</c:f>
              <c:numCache>
                <c:formatCode>0%</c:formatCode>
                <c:ptCount val="6"/>
                <c:pt idx="0">
                  <c:v>0.625</c:v>
                </c:pt>
                <c:pt idx="1">
                  <c:v>0.375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1E-432B-81E1-7F671F78A57A}"/>
            </c:ext>
          </c:extLst>
        </c:ser>
        <c:ser>
          <c:idx val="1"/>
          <c:order val="1"/>
          <c:tx>
            <c:strRef>
              <c:f>'Per kommun-team '!$L$229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'!$J$230:$J$235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'Per kommun-team '!$L$230:$L$235</c:f>
              <c:numCache>
                <c:formatCode>0%</c:formatCode>
                <c:ptCount val="6"/>
                <c:pt idx="0">
                  <c:v>0.44444444444444442</c:v>
                </c:pt>
                <c:pt idx="1">
                  <c:v>0.33333333333333331</c:v>
                </c:pt>
                <c:pt idx="2">
                  <c:v>5.5555555555555552E-2</c:v>
                </c:pt>
                <c:pt idx="3">
                  <c:v>5.5555555555555552E-2</c:v>
                </c:pt>
                <c:pt idx="4">
                  <c:v>0</c:v>
                </c:pt>
                <c:pt idx="5">
                  <c:v>0.1111111111111111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1E-432B-81E1-7F671F78A57A}"/>
            </c:ext>
          </c:extLst>
        </c:ser>
        <c:ser>
          <c:idx val="2"/>
          <c:order val="2"/>
          <c:tx>
            <c:strRef>
              <c:f>'Per kommun-team '!$M$229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1E-432B-81E1-7F671F78A5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'!$J$230:$J$235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'Per kommun-team '!$M$230:$M$235</c:f>
              <c:numCache>
                <c:formatCode>0%</c:formatCode>
                <c:ptCount val="6"/>
                <c:pt idx="0">
                  <c:v>0.5</c:v>
                </c:pt>
                <c:pt idx="1">
                  <c:v>0.34615384615384615</c:v>
                </c:pt>
                <c:pt idx="2">
                  <c:v>3.8461538461538464E-2</c:v>
                </c:pt>
                <c:pt idx="3">
                  <c:v>3.8461538461538464E-2</c:v>
                </c:pt>
                <c:pt idx="4">
                  <c:v>0</c:v>
                </c:pt>
                <c:pt idx="5">
                  <c:v>7.6923076923076927E-2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1E-432B-81E1-7F671F78A57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5153887"/>
        <c:axId val="985154847"/>
      </c:barChart>
      <c:catAx>
        <c:axId val="985153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154847"/>
        <c:crosses val="autoZero"/>
        <c:auto val="1"/>
        <c:lblAlgn val="ctr"/>
        <c:lblOffset val="100"/>
        <c:noMultiLvlLbl val="0"/>
      </c:catAx>
      <c:valAx>
        <c:axId val="985154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153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'Per kommun-team '!$K$216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2F-45AE-9853-B6A62911AC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'!$J$217:$J$222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'Per kommun-team '!$K$217:$K$222</c:f>
              <c:numCache>
                <c:formatCode>0%</c:formatCode>
                <c:ptCount val="6"/>
                <c:pt idx="0">
                  <c:v>0.83333333333333337</c:v>
                </c:pt>
                <c:pt idx="1">
                  <c:v>0.1111111111111111</c:v>
                </c:pt>
                <c:pt idx="2">
                  <c:v>0</c:v>
                </c:pt>
                <c:pt idx="3">
                  <c:v>5.5555555555555552E-2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2F-45AE-9853-B6A62911ACB2}"/>
            </c:ext>
          </c:extLst>
        </c:ser>
        <c:ser>
          <c:idx val="1"/>
          <c:order val="1"/>
          <c:tx>
            <c:strRef>
              <c:f>'Per kommun-team '!$L$216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'!$J$217:$J$222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'Per kommun-team '!$L$217:$L$222</c:f>
              <c:numCache>
                <c:formatCode>0%</c:formatCode>
                <c:ptCount val="6"/>
                <c:pt idx="0">
                  <c:v>0.63636363636363635</c:v>
                </c:pt>
                <c:pt idx="1">
                  <c:v>9.0909090909090912E-2</c:v>
                </c:pt>
                <c:pt idx="2">
                  <c:v>0</c:v>
                </c:pt>
                <c:pt idx="3">
                  <c:v>9.0909090909090912E-2</c:v>
                </c:pt>
                <c:pt idx="4">
                  <c:v>9.0909090909090912E-2</c:v>
                </c:pt>
                <c:pt idx="5">
                  <c:v>9.0909090909090912E-2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2F-45AE-9853-B6A62911ACB2}"/>
            </c:ext>
          </c:extLst>
        </c:ser>
        <c:ser>
          <c:idx val="2"/>
          <c:order val="2"/>
          <c:tx>
            <c:strRef>
              <c:f>'Per kommun-team '!$M$216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32F-45AE-9853-B6A62911AC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'!$J$217:$J$222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'Per kommun-team '!$M$217:$M$222</c:f>
              <c:numCache>
                <c:formatCode>0%</c:formatCode>
                <c:ptCount val="6"/>
                <c:pt idx="0">
                  <c:v>0.75862068965517238</c:v>
                </c:pt>
                <c:pt idx="1">
                  <c:v>0.10344827586206896</c:v>
                </c:pt>
                <c:pt idx="2">
                  <c:v>0</c:v>
                </c:pt>
                <c:pt idx="3">
                  <c:v>6.8965517241379309E-2</c:v>
                </c:pt>
                <c:pt idx="4">
                  <c:v>3.4482758620689655E-2</c:v>
                </c:pt>
                <c:pt idx="5">
                  <c:v>3.4482758620689655E-2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2F-45AE-9853-B6A62911AC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5028127"/>
        <c:axId val="985044927"/>
      </c:barChart>
      <c:catAx>
        <c:axId val="985028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044927"/>
        <c:crosses val="autoZero"/>
        <c:auto val="1"/>
        <c:lblAlgn val="ctr"/>
        <c:lblOffset val="100"/>
        <c:noMultiLvlLbl val="0"/>
      </c:catAx>
      <c:valAx>
        <c:axId val="985044927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98502812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Totalt!$C$431</c:f>
              <c:strCache>
                <c:ptCount val="1"/>
                <c:pt idx="0">
                  <c:v>Workshop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Totalt!$D$430:$G$430</c:f>
              <c:strCache>
                <c:ptCount val="4"/>
                <c:pt idx="0">
                  <c:v>Haninge</c:v>
                </c:pt>
                <c:pt idx="1">
                  <c:v>Nynäshamn</c:v>
                </c:pt>
                <c:pt idx="2">
                  <c:v>Tyresö</c:v>
                </c:pt>
                <c:pt idx="3">
                  <c:v>Totalt</c:v>
                </c:pt>
              </c:strCache>
            </c:strRef>
          </c:cat>
          <c:val>
            <c:numRef>
              <c:f>Totalt!$D$431:$G$431</c:f>
              <c:numCache>
                <c:formatCode>General</c:formatCode>
                <c:ptCount val="4"/>
                <c:pt idx="0">
                  <c:v>19</c:v>
                </c:pt>
                <c:pt idx="1">
                  <c:v>13</c:v>
                </c:pt>
                <c:pt idx="2">
                  <c:v>17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94-4292-AABC-73461389883C}"/>
            </c:ext>
          </c:extLst>
        </c:ser>
        <c:ser>
          <c:idx val="1"/>
          <c:order val="1"/>
          <c:tx>
            <c:strRef>
              <c:f>Totalt!$C$432</c:f>
              <c:strCache>
                <c:ptCount val="1"/>
                <c:pt idx="0">
                  <c:v>CV-verkstad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Totalt!$D$430:$G$430</c:f>
              <c:strCache>
                <c:ptCount val="4"/>
                <c:pt idx="0">
                  <c:v>Haninge</c:v>
                </c:pt>
                <c:pt idx="1">
                  <c:v>Nynäshamn</c:v>
                </c:pt>
                <c:pt idx="2">
                  <c:v>Tyresö</c:v>
                </c:pt>
                <c:pt idx="3">
                  <c:v>Totalt</c:v>
                </c:pt>
              </c:strCache>
            </c:strRef>
          </c:cat>
          <c:val>
            <c:numRef>
              <c:f>Totalt!$D$432:$G$432</c:f>
              <c:numCache>
                <c:formatCode>General</c:formatCode>
                <c:ptCount val="4"/>
                <c:pt idx="0">
                  <c:v>6</c:v>
                </c:pt>
                <c:pt idx="1">
                  <c:v>2</c:v>
                </c:pt>
                <c:pt idx="2">
                  <c:v>4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94-4292-AABC-73461389883C}"/>
            </c:ext>
          </c:extLst>
        </c:ser>
        <c:ser>
          <c:idx val="2"/>
          <c:order val="2"/>
          <c:tx>
            <c:strRef>
              <c:f>Totalt!$C$433</c:f>
              <c:strCache>
                <c:ptCount val="1"/>
                <c:pt idx="0">
                  <c:v>Mässa/framtidsdag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Totalt!$D$430:$G$430</c:f>
              <c:strCache>
                <c:ptCount val="4"/>
                <c:pt idx="0">
                  <c:v>Haninge</c:v>
                </c:pt>
                <c:pt idx="1">
                  <c:v>Nynäshamn</c:v>
                </c:pt>
                <c:pt idx="2">
                  <c:v>Tyresö</c:v>
                </c:pt>
                <c:pt idx="3">
                  <c:v>Totalt</c:v>
                </c:pt>
              </c:strCache>
            </c:strRef>
          </c:cat>
          <c:val>
            <c:numRef>
              <c:f>Totalt!$D$433:$G$433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94-4292-AABC-73461389883C}"/>
            </c:ext>
          </c:extLst>
        </c:ser>
        <c:ser>
          <c:idx val="3"/>
          <c:order val="3"/>
          <c:tx>
            <c:strRef>
              <c:f>Totalt!$C$434</c:f>
              <c:strCache>
                <c:ptCount val="1"/>
                <c:pt idx="0">
                  <c:v>Övriga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Totalt!$D$430:$G$430</c:f>
              <c:strCache>
                <c:ptCount val="4"/>
                <c:pt idx="0">
                  <c:v>Haninge</c:v>
                </c:pt>
                <c:pt idx="1">
                  <c:v>Nynäshamn</c:v>
                </c:pt>
                <c:pt idx="2">
                  <c:v>Tyresö</c:v>
                </c:pt>
                <c:pt idx="3">
                  <c:v>Totalt</c:v>
                </c:pt>
              </c:strCache>
            </c:strRef>
          </c:cat>
          <c:val>
            <c:numRef>
              <c:f>Totalt!$D$434:$G$434</c:f>
              <c:numCache>
                <c:formatCode>General</c:formatCode>
                <c:ptCount val="4"/>
                <c:pt idx="0">
                  <c:v>11</c:v>
                </c:pt>
                <c:pt idx="1">
                  <c:v>16</c:v>
                </c:pt>
                <c:pt idx="2">
                  <c:v>15</c:v>
                </c:pt>
                <c:pt idx="3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94-4292-AABC-7346138988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16388159"/>
        <c:axId val="1116392959"/>
      </c:barChart>
      <c:catAx>
        <c:axId val="1116388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1116392959"/>
        <c:crosses val="autoZero"/>
        <c:auto val="1"/>
        <c:lblAlgn val="ctr"/>
        <c:lblOffset val="100"/>
        <c:noMultiLvlLbl val="0"/>
      </c:catAx>
      <c:valAx>
        <c:axId val="1116392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sv-SE"/>
          </a:p>
        </c:txPr>
        <c:crossAx val="11163881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'Per kommun-team '!$C$6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'Per kommun-team '!$D$3:$G$3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'Per kommun-team '!$D$6:$G$6</c:f>
              <c:numCache>
                <c:formatCode>General</c:formatCode>
                <c:ptCount val="4"/>
                <c:pt idx="0">
                  <c:v>1038</c:v>
                </c:pt>
                <c:pt idx="1">
                  <c:v>437</c:v>
                </c:pt>
                <c:pt idx="2">
                  <c:v>741</c:v>
                </c:pt>
                <c:pt idx="3">
                  <c:v>2216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1E-4AFD-8978-65046F2CB8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780288"/>
        <c:axId val="226781824"/>
      </c:barChart>
      <c:catAx>
        <c:axId val="22678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6781824"/>
        <c:crosses val="autoZero"/>
        <c:auto val="1"/>
        <c:lblAlgn val="ctr"/>
        <c:lblOffset val="100"/>
        <c:noMultiLvlLbl val="0"/>
      </c:catAx>
      <c:valAx>
        <c:axId val="22678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6780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C0E9D-122F-474A-BE0E-F007B7C904B0}" type="datetimeFigureOut">
              <a:rPr lang="sv-SE" smtClean="0"/>
              <a:t>2026-02-12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016C1-E362-43A4-9C88-33239C7C6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622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B6546-0BBD-4ED5-8B95-32B1F65FE194}" type="datetimeFigureOut">
              <a:rPr lang="sv-SE" smtClean="0"/>
              <a:t>2026-02-12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0655E-F448-48D1-A15C-47964E77B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5186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0655E-F448-48D1-A15C-47964E77B7F9}" type="slidenum">
              <a:rPr lang="sv-SE" smtClean="0"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9382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ätt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313038" y="222422"/>
            <a:ext cx="11590637" cy="58255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bIns="0" rtlCol="0" anchor="ctr"/>
          <a:lstStyle/>
          <a:p>
            <a:pPr algn="ctr" defTabSz="457200"/>
            <a:endParaRPr lang="sv-SE" sz="1800" dirty="0">
              <a:solidFill>
                <a:prstClr val="white"/>
              </a:solidFill>
            </a:endParaRPr>
          </a:p>
          <a:p>
            <a:pPr algn="ctr" defTabSz="457200"/>
            <a:endParaRPr lang="sv-SE" sz="1800" dirty="0">
              <a:solidFill>
                <a:prstClr val="white"/>
              </a:solidFill>
            </a:endParaRPr>
          </a:p>
          <a:p>
            <a:pPr algn="ctr" defTabSz="457200"/>
            <a:endParaRPr lang="sv-SE" sz="1800" dirty="0">
              <a:solidFill>
                <a:prstClr val="white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88000" y="2376000"/>
            <a:ext cx="9066141" cy="1587754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ts val="4000"/>
              </a:lnSpc>
              <a:defRPr sz="3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727" y="6335326"/>
            <a:ext cx="2809759" cy="31985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38" y="6291730"/>
            <a:ext cx="2910629" cy="40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5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5841-17EA-4C8B-9717-A7D5979C2672}" type="datetime1">
              <a:rPr lang="sv-SE" smtClean="0"/>
              <a:t>2026-02-12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88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B37B-2D78-45CB-A565-FDE0596120E2}" type="datetime1">
              <a:rPr lang="sv-SE" smtClean="0"/>
              <a:t>2026-02-12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6926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BA82-6029-4DA0-B08C-92ADC92E960B}" type="datetime1">
              <a:rPr lang="sv-SE" smtClean="0"/>
              <a:t>2026-02-12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8665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A5DC-0B23-43A2-9DC4-75FCDB8127D1}" type="datetime1">
              <a:rPr lang="sv-SE" smtClean="0"/>
              <a:t>2026-02-12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2039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48E8-9C5C-4433-ABA0-E5DF9ECDB4F1}" type="datetime1">
              <a:rPr lang="sv-SE" smtClean="0"/>
              <a:t>2026-02-12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0853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BE9E0-3EEB-4A2C-8F0B-A17C59BE7B92}" type="datetime1">
              <a:rPr lang="sv-SE" smtClean="0"/>
              <a:t>2026-02-12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1536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Macintosh HD:Users:michaelringvall:Desktop:ÖS LOGO.eps"/>
          <p:cNvPicPr/>
          <p:nvPr userDrawn="1"/>
        </p:nvPicPr>
        <p:blipFill>
          <a:blip r:embed="rId2"/>
          <a:srcRect t="4896" b="14687"/>
          <a:stretch>
            <a:fillRect/>
          </a:stretch>
        </p:blipFill>
        <p:spPr bwMode="auto">
          <a:xfrm>
            <a:off x="10385778" y="5350934"/>
            <a:ext cx="1391003" cy="127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313267" y="62597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67C887F8-9405-44F3-AE02-76CA62AE4FB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2807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D192C-79D5-4A18-AC56-869E6F2AEB89}" type="datetime1">
              <a:rPr lang="sv-SE" smtClean="0"/>
              <a:t>2026-02-12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196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2A46C-9542-4053-A345-0A62DF2DBD81}" type="datetime1">
              <a:rPr lang="sv-SE" smtClean="0"/>
              <a:t>2026-02-12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2055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2FA95-3CD3-421F-8523-437694F5A1E3}" type="datetime1">
              <a:rPr lang="sv-SE" smtClean="0"/>
              <a:t>2026-02-12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6859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A1A3-757B-42C3-BEF1-365C013B9B98}" type="datetime1">
              <a:rPr lang="sv-SE" smtClean="0"/>
              <a:t>2026-02-12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287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FBFC7-58CC-4AFD-A8FE-9EDE5284F12E}" type="datetime1">
              <a:rPr lang="sv-SE" smtClean="0"/>
              <a:t>2026-02-12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368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cid:image002.jpg@01D9FC2A.407AB5B0" TargetMode="External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d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31.xml"/><Relationship Id="rId4" Type="http://schemas.openxmlformats.org/officeDocument/2006/relationships/image" Target="cid:image002.jpg@01D9FC2A.407AB5B0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43443" y="4132616"/>
            <a:ext cx="9144000" cy="858484"/>
          </a:xfrm>
        </p:spPr>
        <p:txBody>
          <a:bodyPr/>
          <a:lstStyle/>
          <a:p>
            <a:r>
              <a:rPr lang="sv-SE" sz="36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</a:p>
          <a:p>
            <a:endParaRPr lang="sv-SE" dirty="0"/>
          </a:p>
        </p:txBody>
      </p:sp>
      <p:sp>
        <p:nvSpPr>
          <p:cNvPr id="4" name="Rubrik 1"/>
          <p:cNvSpPr>
            <a:spLocks noGrp="1"/>
          </p:cNvSpPr>
          <p:nvPr>
            <p:ph type="ctrTitle"/>
          </p:nvPr>
        </p:nvSpPr>
        <p:spPr>
          <a:xfrm>
            <a:off x="697812" y="1590822"/>
            <a:ext cx="10758311" cy="2387600"/>
          </a:xfrm>
        </p:spPr>
        <p:txBody>
          <a:bodyPr>
            <a:normAutofit/>
          </a:bodyPr>
          <a:lstStyle/>
          <a:p>
            <a:r>
              <a:rPr lang="sv-SE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Årsstatistik</a:t>
            </a:r>
            <a:br>
              <a:rPr lang="sv-SE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SATSA</a:t>
            </a:r>
          </a:p>
        </p:txBody>
      </p:sp>
      <p:pic>
        <p:nvPicPr>
          <p:cNvPr id="6" name="Bildobjekt 5" descr="ÖS LOGO.eps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5"/>
              <a:srcRect t="9792" b="9792"/>
              <a:stretch>
                <a:fillRect/>
              </a:stretch>
            </p:blipFill>
          </mc:Choice>
          <mc:Fallback>
            <p:blipFill>
              <a:blip r:embed="rId6"/>
              <a:srcRect t="9792" b="9792"/>
              <a:stretch>
                <a:fillRect/>
              </a:stretch>
            </p:blipFill>
          </mc:Fallback>
        </mc:AlternateContent>
        <p:spPr>
          <a:xfrm>
            <a:off x="539552" y="113442"/>
            <a:ext cx="1621188" cy="1477380"/>
          </a:xfrm>
          <a:prstGeom prst="rect">
            <a:avLst/>
          </a:prstGeom>
        </p:spPr>
      </p:pic>
      <p:pic>
        <p:nvPicPr>
          <p:cNvPr id="2" name="Bildobjekt 1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43000674-E9E6-8D24-E56C-698490775515}"/>
              </a:ext>
            </a:extLst>
          </p:cNvPr>
          <p:cNvPicPr>
            <a:picLocks noChangeAspect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066" y="471112"/>
            <a:ext cx="2213382" cy="762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749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93119-69A5-AF95-177B-E58D12DD1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87B66FE-B0DB-D772-C700-41F818D82E1C}"/>
              </a:ext>
            </a:extLst>
          </p:cNvPr>
          <p:cNvSpPr txBox="1"/>
          <p:nvPr/>
        </p:nvSpPr>
        <p:spPr>
          <a:xfrm>
            <a:off x="2751482" y="314310"/>
            <a:ext cx="6689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Totalt deltagarantal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1E233EDB-11D8-A869-E720-D7B822A46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</a:t>
            </a:fld>
            <a:endParaRPr lang="sv-SE" dirty="0"/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EE628949-0647-2DA9-4AE4-DE1397E639AC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41F92002-E612-D167-8C71-7F6497755EE8}"/>
              </a:ext>
            </a:extLst>
          </p:cNvPr>
          <p:cNvSpPr txBox="1"/>
          <p:nvPr/>
        </p:nvSpPr>
        <p:spPr>
          <a:xfrm>
            <a:off x="800100" y="5911324"/>
            <a:ext cx="70065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Det finns deltagare som varit aktiva i två kommuner under 2025. </a:t>
            </a:r>
            <a:br>
              <a:rPr lang="sv-SE" sz="1100" dirty="0"/>
            </a:br>
            <a:r>
              <a:rPr lang="sv-SE" sz="1100" dirty="0"/>
              <a:t>Därför överskrider summan av kommunernas totala deltagarantal summan för deltagarantal i projektet som helhet.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517360"/>
              </p:ext>
            </p:extLst>
          </p:nvPr>
        </p:nvGraphicFramePr>
        <p:xfrm>
          <a:off x="2272665" y="1383030"/>
          <a:ext cx="7646670" cy="418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40497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751483" y="233150"/>
            <a:ext cx="6689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Totalt deltagarantal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3</a:t>
            </a:fld>
            <a:endParaRPr lang="sv-SE" dirty="0"/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25289BAB-9D6D-D94A-261B-2656916ABF5B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8846381"/>
              </p:ext>
            </p:extLst>
          </p:nvPr>
        </p:nvGraphicFramePr>
        <p:xfrm>
          <a:off x="2270152" y="1423095"/>
          <a:ext cx="7651693" cy="4091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79114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751483" y="452686"/>
            <a:ext cx="66890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Inflöde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25289BAB-9D6D-D94A-261B-2656916ABF5B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4928637"/>
              </p:ext>
            </p:extLst>
          </p:nvPr>
        </p:nvGraphicFramePr>
        <p:xfrm>
          <a:off x="2289809" y="1470907"/>
          <a:ext cx="7612380" cy="4133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80120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11E11-C16B-A715-6DD6-29FA6BBF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817C4999-90B1-B9A5-71D6-C261D98A9E40}"/>
              </a:ext>
            </a:extLst>
          </p:cNvPr>
          <p:cNvSpPr txBox="1"/>
          <p:nvPr/>
        </p:nvSpPr>
        <p:spPr>
          <a:xfrm>
            <a:off x="2540212" y="420024"/>
            <a:ext cx="7134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Skola 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EED14700-C2BC-C6B4-E97C-C6E44BB2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E874E00B-2AE5-88AC-2880-D4AA4F6638C4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1256416-A10A-2A84-D2E0-D05CA1AB1E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407177"/>
              </p:ext>
            </p:extLst>
          </p:nvPr>
        </p:nvGraphicFramePr>
        <p:xfrm>
          <a:off x="2155722" y="1488431"/>
          <a:ext cx="8246246" cy="440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21071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3DC71-E51F-1875-EF12-A7953F5C1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F6D1282-FE63-6EA0-49E5-46D09A47E7DF}"/>
              </a:ext>
            </a:extLst>
          </p:cNvPr>
          <p:cNvSpPr txBox="1"/>
          <p:nvPr/>
        </p:nvSpPr>
        <p:spPr>
          <a:xfrm>
            <a:off x="2528817" y="233150"/>
            <a:ext cx="7134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 av program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42D07CE3-1303-EDB8-CAF0-96B0FB51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9348C766-75AA-A5AC-4226-818A85E4C89F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B8F1A83-A3EA-96A6-84EB-28D2BDAE2A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700466"/>
              </p:ext>
            </p:extLst>
          </p:nvPr>
        </p:nvGraphicFramePr>
        <p:xfrm>
          <a:off x="2288857" y="1285143"/>
          <a:ext cx="7614285" cy="4287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44849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7A010-7058-5560-3037-34AD6C317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DA935E6-CF2F-2F77-2F4F-B83DF39EF1BC}"/>
              </a:ext>
            </a:extLst>
          </p:cNvPr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 av program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Haninge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8460BFB3-9F81-F1F1-1079-B4D0762DD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7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44DD5036-04CD-F3DF-F07D-A8B152D8A17E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1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072687"/>
              </p:ext>
            </p:extLst>
          </p:nvPr>
        </p:nvGraphicFramePr>
        <p:xfrm>
          <a:off x="2171700" y="1402701"/>
          <a:ext cx="7932420" cy="4232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70095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3E638-3DF6-FECE-CBB7-804F5DB2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43BB733C-77C5-8391-E26B-C00CDCFDC8C9}"/>
              </a:ext>
            </a:extLst>
          </p:cNvPr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 av program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Nynäshamn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DF42152C-9520-9653-1DCD-C820960B7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8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E8BBABEB-3EE5-085F-73B0-E383B4E65793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67BC91A-1B3B-F260-B0BB-23FB1B5EBB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8787819"/>
              </p:ext>
            </p:extLst>
          </p:nvPr>
        </p:nvGraphicFramePr>
        <p:xfrm>
          <a:off x="2122326" y="1464601"/>
          <a:ext cx="7947348" cy="425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3154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61B62-9576-2CE5-1970-DFDB2CF28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9FE92FD-3B16-08B0-EA6E-B9A7783844C0}"/>
              </a:ext>
            </a:extLst>
          </p:cNvPr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 av program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Tyresö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96B0A90A-3B2F-CE49-F826-ABBBB1314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9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36D728D2-E2D1-F7C5-AB09-DC25FE3775DC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1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8211013"/>
              </p:ext>
            </p:extLst>
          </p:nvPr>
        </p:nvGraphicFramePr>
        <p:xfrm>
          <a:off x="2124075" y="1402701"/>
          <a:ext cx="7943849" cy="437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83979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540212" y="233150"/>
            <a:ext cx="7134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 - antal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10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4454F5F7-5204-BD2D-9904-902BEAB82BDA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6958932"/>
              </p:ext>
            </p:extLst>
          </p:nvPr>
        </p:nvGraphicFramePr>
        <p:xfrm>
          <a:off x="1872615" y="1209884"/>
          <a:ext cx="8446770" cy="454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6738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47AD2-7093-A2D6-7E5F-FC597EF08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061BF717-2C53-2964-D53E-ADE6AAEBE9B1}"/>
              </a:ext>
            </a:extLst>
          </p:cNvPr>
          <p:cNvSpPr txBox="1"/>
          <p:nvPr/>
        </p:nvSpPr>
        <p:spPr>
          <a:xfrm>
            <a:off x="2528817" y="233150"/>
            <a:ext cx="7134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 - andel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E32427D-ACC4-7AC8-2FD4-5E25C9861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11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62E62523-1CF1-E794-3086-C382D25CEA8E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877612"/>
              </p:ext>
            </p:extLst>
          </p:nvPr>
        </p:nvGraphicFramePr>
        <p:xfrm>
          <a:off x="2000250" y="1256568"/>
          <a:ext cx="8191500" cy="4455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99611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 per kommun - antal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Haninge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12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399329"/>
              </p:ext>
            </p:extLst>
          </p:nvPr>
        </p:nvGraphicFramePr>
        <p:xfrm>
          <a:off x="1975626" y="1543050"/>
          <a:ext cx="8240748" cy="40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7471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60F0-5207-E715-2BF8-5FA6755F7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05190652-5378-B172-DC2A-BF0E5FC57B4C}"/>
              </a:ext>
            </a:extLst>
          </p:cNvPr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 per kommun - andel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Haninge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3BCB748E-DF2E-AA54-1D0D-1F470B63A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13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38385473-DD53-9097-8178-C5602976E768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7860D22-EB44-2A33-D7C5-73FE91D508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3318945"/>
              </p:ext>
            </p:extLst>
          </p:nvPr>
        </p:nvGraphicFramePr>
        <p:xfrm>
          <a:off x="2209800" y="1514442"/>
          <a:ext cx="7772400" cy="4057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07508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 per kommun - antal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Nynäshamn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14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98481"/>
              </p:ext>
            </p:extLst>
          </p:nvPr>
        </p:nvGraphicFramePr>
        <p:xfrm>
          <a:off x="2320694" y="1402701"/>
          <a:ext cx="7863436" cy="419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08118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3D201-8C73-6C74-686A-BDF29F3D2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716F71B-278A-A522-0A38-C2A515ED3D19}"/>
              </a:ext>
            </a:extLst>
          </p:cNvPr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 per kommun - andel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Nynäshamn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B815B29C-CA55-B2B3-9FAA-025DB66AC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15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EDB9C12F-9DF5-563A-3C2F-A59D15181B9F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B4E1CAE-1B8C-71AD-3FA3-EEBAB21F76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7776489"/>
              </p:ext>
            </p:extLst>
          </p:nvPr>
        </p:nvGraphicFramePr>
        <p:xfrm>
          <a:off x="1705475" y="1600200"/>
          <a:ext cx="7957708" cy="4181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25664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 per kommun - antal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Tyresö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16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2556072"/>
              </p:ext>
            </p:extLst>
          </p:nvPr>
        </p:nvGraphicFramePr>
        <p:xfrm>
          <a:off x="2194560" y="1402701"/>
          <a:ext cx="7749539" cy="4152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81608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3D5CC-7008-0956-30BC-50769AD20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DA904AE4-53DA-F457-7696-5AA56EA9399D}"/>
              </a:ext>
            </a:extLst>
          </p:cNvPr>
          <p:cNvSpPr txBox="1"/>
          <p:nvPr/>
        </p:nvSpPr>
        <p:spPr>
          <a:xfrm>
            <a:off x="2528817" y="233150"/>
            <a:ext cx="713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Årskurs per kommun - andel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Tyresö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95598BA2-5F47-9F09-7DFA-A79CA3EE8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17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C428BE15-3A24-482E-8B8E-7F91804B8E5F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CE57942-3BFD-C8D8-9DFC-80522A15E0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7123314"/>
              </p:ext>
            </p:extLst>
          </p:nvPr>
        </p:nvGraphicFramePr>
        <p:xfrm>
          <a:off x="2301240" y="1455697"/>
          <a:ext cx="7589519" cy="419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94732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Områdestyp deltagarna kommer ifrån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18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C734968-32F6-DA3C-33B0-43CAF6421D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278043"/>
              </p:ext>
            </p:extLst>
          </p:nvPr>
        </p:nvGraphicFramePr>
        <p:xfrm>
          <a:off x="1937634" y="1346812"/>
          <a:ext cx="8316731" cy="4434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72926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Områdestyp per kommun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Haninge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19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A72A2E0-33C1-4CAF-1543-66B0941DC0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7686962"/>
              </p:ext>
            </p:extLst>
          </p:nvPr>
        </p:nvGraphicFramePr>
        <p:xfrm>
          <a:off x="1975485" y="1623061"/>
          <a:ext cx="8241030" cy="4158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69775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Områdestyp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Nynäshamn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20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D08F475-E229-4218-C390-D3ED38534F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0399863"/>
              </p:ext>
            </p:extLst>
          </p:nvPr>
        </p:nvGraphicFramePr>
        <p:xfrm>
          <a:off x="1918335" y="1439161"/>
          <a:ext cx="8355330" cy="4387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91668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Områdestyp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6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Tyresö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21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B613BBA-E1C2-9AEA-A7AC-D604B5EC91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550987"/>
              </p:ext>
            </p:extLst>
          </p:nvPr>
        </p:nvGraphicFramePr>
        <p:xfrm>
          <a:off x="1695450" y="1559904"/>
          <a:ext cx="8801100" cy="4173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72852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751483" y="458197"/>
            <a:ext cx="6689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Status för elever inskrivna i övergången från årskurs 9</a:t>
            </a:r>
            <a:endParaRPr lang="sv-SE" sz="16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22</a:t>
            </a:fld>
            <a:endParaRPr lang="sv-SE" dirty="0"/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25289BAB-9D6D-D94A-261B-2656916ABF5B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42E498E-3A5E-A4B1-03A9-7C43E736D2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4570391"/>
              </p:ext>
            </p:extLst>
          </p:nvPr>
        </p:nvGraphicFramePr>
        <p:xfrm>
          <a:off x="2205037" y="1658526"/>
          <a:ext cx="7781924" cy="412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26483050-0875-0E99-304B-7697E4F497FA}"/>
              </a:ext>
            </a:extLst>
          </p:cNvPr>
          <p:cNvSpPr txBox="1"/>
          <p:nvPr/>
        </p:nvSpPr>
        <p:spPr>
          <a:xfrm>
            <a:off x="2357610" y="6025888"/>
            <a:ext cx="3738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Antalet elever som skrivits in i övergången från årskurs 9 är 52 (22 från Haninge, 13 från Nynäshamn och 17 från Tyresö).</a:t>
            </a:r>
          </a:p>
        </p:txBody>
      </p:sp>
    </p:spTree>
    <p:extLst>
      <p:ext uri="{BB962C8B-B14F-4D97-AF65-F5344CB8AC3E}">
        <p14:creationId xmlns:p14="http://schemas.microsoft.com/office/powerpoint/2010/main" val="1758304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39904-5006-73D2-B3A9-01C9C83F1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ADE9B3D-97EA-8A89-9569-7C426886F91B}"/>
              </a:ext>
            </a:extLst>
          </p:cNvPr>
          <p:cNvSpPr txBox="1"/>
          <p:nvPr/>
        </p:nvSpPr>
        <p:spPr>
          <a:xfrm>
            <a:off x="1224643" y="314310"/>
            <a:ext cx="9742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Antal avslutade deltagare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8433F578-BE60-8EE7-57FE-DA3CB2A40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23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776FED2C-74EA-CB0D-1BD1-8A20D2C15EA7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62027"/>
              </p:ext>
            </p:extLst>
          </p:nvPr>
        </p:nvGraphicFramePr>
        <p:xfrm>
          <a:off x="2478405" y="1460798"/>
          <a:ext cx="7555230" cy="4320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26677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E7A5-F318-958C-A943-A25679CB7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23489816-F79C-B2C2-DFF7-D82AEBEBBD05}"/>
              </a:ext>
            </a:extLst>
          </p:cNvPr>
          <p:cNvSpPr txBox="1"/>
          <p:nvPr/>
        </p:nvSpPr>
        <p:spPr>
          <a:xfrm>
            <a:off x="1224643" y="314310"/>
            <a:ext cx="9742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Situation vid utskrivning - antal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Deltagare som avslutades under 2025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4520BC56-BC73-C36D-82E7-FF7CD3571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24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87B530D8-65EC-2443-734A-18BC3927304F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C021821-AE61-6B65-8D3A-95EB2CCF0A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424628"/>
              </p:ext>
            </p:extLst>
          </p:nvPr>
        </p:nvGraphicFramePr>
        <p:xfrm>
          <a:off x="2078355" y="1417320"/>
          <a:ext cx="8035289" cy="4240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8955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6E357-A705-C64C-32CC-ABBF4196F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0A6FE150-97B4-BDB6-03BD-E2BF5AC6598D}"/>
              </a:ext>
            </a:extLst>
          </p:cNvPr>
          <p:cNvSpPr txBox="1"/>
          <p:nvPr/>
        </p:nvSpPr>
        <p:spPr>
          <a:xfrm>
            <a:off x="1224643" y="314310"/>
            <a:ext cx="9742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Situation vid utskrivning - andel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Deltagare som avslutades under 2025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533A9ADF-D9B1-ABB6-6EF1-93C71E7F6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25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4D9D59D3-63B7-BEE7-329C-18184108EA97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3673369"/>
              </p:ext>
            </p:extLst>
          </p:nvPr>
        </p:nvGraphicFramePr>
        <p:xfrm>
          <a:off x="1735455" y="1417320"/>
          <a:ext cx="8721090" cy="4364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18879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Antal avslutade deltagare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26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9459283"/>
              </p:ext>
            </p:extLst>
          </p:nvPr>
        </p:nvGraphicFramePr>
        <p:xfrm>
          <a:off x="2004060" y="1405891"/>
          <a:ext cx="8183880" cy="4375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50774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C2E19-C838-2718-129E-B78488093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F612D366-8A00-0D09-CC39-5F62CFFE28BD}"/>
              </a:ext>
            </a:extLst>
          </p:cNvPr>
          <p:cNvSpPr txBox="1"/>
          <p:nvPr/>
        </p:nvSpPr>
        <p:spPr>
          <a:xfrm>
            <a:off x="1224643" y="314310"/>
            <a:ext cx="9742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Situation vid utskrivning - antal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E3C57136-AEDA-9C06-D7AF-E39EF8595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27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67A007F5-D3E8-0277-5D0D-8672A03015BD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1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610118"/>
              </p:ext>
            </p:extLst>
          </p:nvPr>
        </p:nvGraphicFramePr>
        <p:xfrm>
          <a:off x="2009775" y="1423670"/>
          <a:ext cx="8172450" cy="417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52853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10B4E-9EBD-084C-AA02-4D29B6FB7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34F21CB-828A-C3C0-C108-EE97B2D45A12}"/>
              </a:ext>
            </a:extLst>
          </p:cNvPr>
          <p:cNvSpPr txBox="1"/>
          <p:nvPr/>
        </p:nvSpPr>
        <p:spPr>
          <a:xfrm>
            <a:off x="1224643" y="314310"/>
            <a:ext cx="9742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Situation vid utskrivning - andel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endParaRPr lang="sv-SE" sz="20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3AE00B38-13C7-6C13-DFB4-F1F9CF178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28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93DEB775-E60A-8AEF-8808-3D0459232388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000-00001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865539"/>
              </p:ext>
            </p:extLst>
          </p:nvPr>
        </p:nvGraphicFramePr>
        <p:xfrm>
          <a:off x="1712595" y="1290332"/>
          <a:ext cx="8766810" cy="443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4687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1224643" y="314310"/>
            <a:ext cx="97427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Situation vid utskrivning per kommun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Haninge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29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3B75157-B440-3C56-3383-6DE22D635D9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8D8020E-5C5B-CAEB-05C5-657DCAA529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422889"/>
              </p:ext>
            </p:extLst>
          </p:nvPr>
        </p:nvGraphicFramePr>
        <p:xfrm>
          <a:off x="2007870" y="1545416"/>
          <a:ext cx="8176259" cy="4137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54856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3ACC8-B475-60B5-63F0-E49710449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08FDE88-E8D8-8E97-BBFD-085A793EC8F4}"/>
              </a:ext>
            </a:extLst>
          </p:cNvPr>
          <p:cNvSpPr txBox="1"/>
          <p:nvPr/>
        </p:nvSpPr>
        <p:spPr>
          <a:xfrm>
            <a:off x="1224643" y="314310"/>
            <a:ext cx="97427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Situation vid utskrivning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Nynäshamn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8ED89A93-2CE3-8BB8-5D61-7113B3EDE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30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7DDD743-1D44-FFD1-4DDD-F2085C9FB7CB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8850420-7FBF-4266-80FB-E708B5AA02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7029464"/>
              </p:ext>
            </p:extLst>
          </p:nvPr>
        </p:nvGraphicFramePr>
        <p:xfrm>
          <a:off x="1968817" y="1545416"/>
          <a:ext cx="8254365" cy="4236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452066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8565-DF5F-0620-4A6D-A374D5A16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5B22A632-4CB9-9167-F5C9-F3536360CCC0}"/>
              </a:ext>
            </a:extLst>
          </p:cNvPr>
          <p:cNvSpPr txBox="1"/>
          <p:nvPr/>
        </p:nvSpPr>
        <p:spPr>
          <a:xfrm>
            <a:off x="1224643" y="314310"/>
            <a:ext cx="97427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Situation vid utskrivning</a:t>
            </a:r>
            <a:br>
              <a:rPr lang="sv-SE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Sedan projektstart</a:t>
            </a:r>
            <a:br>
              <a:rPr lang="sv-S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Tyresö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BB2F845D-C451-8988-BFB0-09146827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pPr/>
              <a:t>31</a:t>
            </a:fld>
            <a:endParaRPr lang="sv-SE" dirty="0"/>
          </a:p>
        </p:txBody>
      </p:sp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6921089C-7651-44E2-8D98-AC8150E30FBE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2925718-07FC-E1E5-11F4-8B93711409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3758618"/>
              </p:ext>
            </p:extLst>
          </p:nvPr>
        </p:nvGraphicFramePr>
        <p:xfrm>
          <a:off x="1861185" y="1545417"/>
          <a:ext cx="8469630" cy="4236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674826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C1113-3B46-02B9-27BE-E405CC3C4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89D6C2FA-060A-94EF-D0CF-AD00E9022E5F}"/>
              </a:ext>
            </a:extLst>
          </p:cNvPr>
          <p:cNvSpPr txBox="1"/>
          <p:nvPr/>
        </p:nvSpPr>
        <p:spPr>
          <a:xfrm>
            <a:off x="1171074" y="453461"/>
            <a:ext cx="10170694" cy="92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599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Arbetslivsinriktade insatser</a:t>
            </a:r>
            <a:br>
              <a:rPr lang="sv-SE" sz="3599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sv-SE" sz="1799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87B240F5-3729-DDA9-EB0F-08C69F70F6A8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577" y="5781040"/>
            <a:ext cx="2212806" cy="76184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B235C281-2937-3D79-B75D-0C1EAE98A57F}"/>
              </a:ext>
            </a:extLst>
          </p:cNvPr>
          <p:cNvSpPr txBox="1"/>
          <p:nvPr/>
        </p:nvSpPr>
        <p:spPr>
          <a:xfrm>
            <a:off x="2126255" y="5612743"/>
            <a:ext cx="5730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200" dirty="0"/>
          </a:p>
          <a:p>
            <a:r>
              <a:rPr lang="sv-SE" sz="1200" dirty="0"/>
              <a:t>Övriga insatser kan t ex vara sociala insatser, individuella arbetslivsinriktade insatser, studiebesök, träning inför högskoleprovet samt förstärkt läxhjälp.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48CD6BC-0A2E-F293-6D6B-B26B5EF3B2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8756105"/>
              </p:ext>
            </p:extLst>
          </p:nvPr>
        </p:nvGraphicFramePr>
        <p:xfrm>
          <a:off x="2002023" y="1143000"/>
          <a:ext cx="8187953" cy="4103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329177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42F0D-1E6C-DEFE-2B48-097F63A09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05A1553B-DCC9-5DF1-CBC4-544E0E8EE615}"/>
              </a:ext>
            </a:extLst>
          </p:cNvPr>
          <p:cNvSpPr txBox="1"/>
          <p:nvPr/>
        </p:nvSpPr>
        <p:spPr>
          <a:xfrm>
            <a:off x="2752356" y="453461"/>
            <a:ext cx="6687291" cy="9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599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Arbetslivsinriktade insatser</a:t>
            </a:r>
            <a:br>
              <a:rPr lang="sv-SE" sz="3599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sv-SE" sz="1799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Antal elever som fått del av generella insatser</a:t>
            </a:r>
          </a:p>
        </p:txBody>
      </p:sp>
      <p:pic>
        <p:nvPicPr>
          <p:cNvPr id="7" name="Bildobjekt 6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B27C0B06-8F7C-A1F8-B014-E13A71AFFE1B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577" y="5781040"/>
            <a:ext cx="2212806" cy="76184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CFBD4BF3-8231-6876-2BEA-72BB1D1BC5B6}"/>
              </a:ext>
            </a:extLst>
          </p:cNvPr>
          <p:cNvSpPr txBox="1"/>
          <p:nvPr/>
        </p:nvSpPr>
        <p:spPr>
          <a:xfrm>
            <a:off x="1206704" y="5773440"/>
            <a:ext cx="30338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Dessutom har SATSA Tyresö ansvarat för skolans Framtidsmässa som hade besök av ca 1000 elever, dessa elever är ej inräknade här. 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CE76472-DAB6-B6C3-DE4E-951D7C02B6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3828846"/>
              </p:ext>
            </p:extLst>
          </p:nvPr>
        </p:nvGraphicFramePr>
        <p:xfrm>
          <a:off x="2236830" y="1443392"/>
          <a:ext cx="7715164" cy="3971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27263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3C9F067FCC914C8E4687C419428F24" ma:contentTypeVersion="5" ma:contentTypeDescription="Create a new document." ma:contentTypeScope="" ma:versionID="a1cc1bb7d92e7182caff537ae37fc7ae">
  <xsd:schema xmlns:xsd="http://www.w3.org/2001/XMLSchema" xmlns:xs="http://www.w3.org/2001/XMLSchema" xmlns:p="http://schemas.microsoft.com/office/2006/metadata/properties" xmlns:ns3="18f63b4c-7420-47f7-9f0a-eeb57d2597b9" xmlns:ns4="a28122aa-9d42-4ebb-9fff-e35e0626bd60" targetNamespace="http://schemas.microsoft.com/office/2006/metadata/properties" ma:root="true" ma:fieldsID="b90675320de157383c4bc34a26c3b249" ns3:_="" ns4:_="">
    <xsd:import namespace="18f63b4c-7420-47f7-9f0a-eeb57d2597b9"/>
    <xsd:import namespace="a28122aa-9d42-4ebb-9fff-e35e0626bd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63b4c-7420-47f7-9f0a-eeb57d2597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8122aa-9d42-4ebb-9fff-e35e0626bd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D9718C-180E-4832-9207-F56A0C9510B0}">
  <ds:schemaRefs>
    <ds:schemaRef ds:uri="http://purl.org/dc/terms/"/>
    <ds:schemaRef ds:uri="a28122aa-9d42-4ebb-9fff-e35e0626bd60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18f63b4c-7420-47f7-9f0a-eeb57d2597b9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96D00C2-1296-43FB-8DCF-A3F63453C2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63b4c-7420-47f7-9f0a-eeb57d2597b9"/>
    <ds:schemaRef ds:uri="a28122aa-9d42-4ebb-9fff-e35e0626bd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DEAF99-86A2-4389-9868-528E519EE8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376</Words>
  <Application>Microsoft Office PowerPoint</Application>
  <PresentationFormat>Bredbild</PresentationFormat>
  <Paragraphs>70</Paragraphs>
  <Slides>33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Open Sans</vt:lpstr>
      <vt:lpstr>Office-tema</vt:lpstr>
      <vt:lpstr>Årsstatistik SATSA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Huddinge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Asplund, Elin</dc:creator>
  <cp:lastModifiedBy>Anna Kristiansson</cp:lastModifiedBy>
  <cp:revision>564</cp:revision>
  <cp:lastPrinted>2019-09-05T15:35:22Z</cp:lastPrinted>
  <dcterms:created xsi:type="dcterms:W3CDTF">2019-08-29T09:47:02Z</dcterms:created>
  <dcterms:modified xsi:type="dcterms:W3CDTF">2026-02-12T14:41:40Z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0x010100673C9F067FCC914C8E4687C419428F24</vt:lpwstr>
  </property>
</Properties>
</file>