
<file path=[Content_Types].xml><?xml version="1.0" encoding="utf-8"?>
<Types xmlns="http://schemas.openxmlformats.org/package/2006/content-types">
  <Default Extension="jpeg" ContentType="image/jpeg"/>
  <Default Extension="jpg" ContentType="image/jpeg"/>
  <Default Extension="pdf" ContentType="application/pd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1.xml" ContentType="application/vnd.openxmlformats-officedocument.themeOverride+xml"/>
  <Override PartName="/ppt/charts/chart13.xml" ContentType="application/vnd.openxmlformats-officedocument.drawingml.chart+xml"/>
  <Override PartName="/ppt/theme/themeOverride12.xml" ContentType="application/vnd.openxmlformats-officedocument.themeOverride+xml"/>
  <Override PartName="/ppt/charts/chart14.xml" ContentType="application/vnd.openxmlformats-officedocument.drawingml.chart+xml"/>
  <Override PartName="/ppt/theme/themeOverride13.xml" ContentType="application/vnd.openxmlformats-officedocument.themeOverride+xml"/>
  <Override PartName="/ppt/charts/chart15.xml" ContentType="application/vnd.openxmlformats-officedocument.drawingml.chart+xml"/>
  <Override PartName="/ppt/theme/themeOverride14.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318" r:id="rId5"/>
    <p:sldId id="352" r:id="rId6"/>
    <p:sldId id="380" r:id="rId7"/>
    <p:sldId id="398" r:id="rId8"/>
    <p:sldId id="356" r:id="rId9"/>
    <p:sldId id="378" r:id="rId10"/>
    <p:sldId id="391" r:id="rId11"/>
    <p:sldId id="392" r:id="rId12"/>
    <p:sldId id="379" r:id="rId13"/>
    <p:sldId id="393" r:id="rId14"/>
    <p:sldId id="395" r:id="rId15"/>
    <p:sldId id="394" r:id="rId16"/>
    <p:sldId id="396" r:id="rId17"/>
    <p:sldId id="381" r:id="rId18"/>
    <p:sldId id="382" r:id="rId19"/>
    <p:sldId id="397" r:id="rId20"/>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28965C71-80D6-4683-A00F-2E0AF02D5BC6}">
          <p14:sldIdLst>
            <p14:sldId id="318"/>
            <p14:sldId id="352"/>
            <p14:sldId id="380"/>
            <p14:sldId id="398"/>
            <p14:sldId id="356"/>
            <p14:sldId id="378"/>
            <p14:sldId id="391"/>
            <p14:sldId id="392"/>
            <p14:sldId id="379"/>
            <p14:sldId id="393"/>
            <p14:sldId id="395"/>
            <p14:sldId id="394"/>
            <p14:sldId id="396"/>
            <p14:sldId id="381"/>
            <p14:sldId id="382"/>
            <p14:sldId id="39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949"/>
    <a:srgbClr val="D20059"/>
    <a:srgbClr val="EEC550"/>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92" autoAdjust="0"/>
  </p:normalViewPr>
  <p:slideViewPr>
    <p:cSldViewPr snapToGrid="0">
      <p:cViewPr varScale="1">
        <p:scale>
          <a:sx n="40" d="100"/>
          <a:sy n="40" d="100"/>
        </p:scale>
        <p:origin x="44" y="472"/>
      </p:cViewPr>
      <p:guideLst>
        <p:guide orient="horz" pos="2160"/>
        <p:guide pos="3840"/>
      </p:guideLst>
    </p:cSldViewPr>
  </p:slideViewPr>
  <p:outlineViewPr>
    <p:cViewPr>
      <p:scale>
        <a:sx n="33" d="100"/>
        <a:sy n="33" d="100"/>
      </p:scale>
      <p:origin x="0" y="-284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Diagram%20i%20Microsoft%20PowerPoint"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8.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9.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0.xlsx"/></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2.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3.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'!$C$4</c:f>
              <c:strCache>
                <c:ptCount val="1"/>
                <c:pt idx="0">
                  <c:v>Kvinnor</c:v>
                </c:pt>
              </c:strCache>
            </c:strRef>
          </c:tx>
          <c:spPr>
            <a:solidFill>
              <a:srgbClr val="F8DA6E"/>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'!$D$3:$G$3</c:f>
              <c:strCache>
                <c:ptCount val="4"/>
                <c:pt idx="0">
                  <c:v>Haninge</c:v>
                </c:pt>
                <c:pt idx="1">
                  <c:v>Tyresö</c:v>
                </c:pt>
                <c:pt idx="2">
                  <c:v>Nynäshamn</c:v>
                </c:pt>
                <c:pt idx="3">
                  <c:v>Totalt</c:v>
                </c:pt>
              </c:strCache>
            </c:strRef>
          </c:cat>
          <c:val>
            <c:numRef>
              <c:f>'Per kommun-team '!$D$4:$G$4</c:f>
              <c:numCache>
                <c:formatCode>General</c:formatCode>
                <c:ptCount val="4"/>
                <c:pt idx="0">
                  <c:v>20</c:v>
                </c:pt>
                <c:pt idx="1">
                  <c:v>19</c:v>
                </c:pt>
                <c:pt idx="2">
                  <c:v>12</c:v>
                </c:pt>
                <c:pt idx="3">
                  <c:v>51</c:v>
                </c:pt>
              </c:numCache>
            </c:numRef>
          </c:val>
          <c:extLst>
            <c:ext xmlns:c16="http://schemas.microsoft.com/office/drawing/2014/chart" uri="{C3380CC4-5D6E-409C-BE32-E72D297353CC}">
              <c16:uniqueId val="{00000000-0395-4A4E-AC3F-4AFCC7655617}"/>
            </c:ext>
          </c:extLst>
        </c:ser>
        <c:ser>
          <c:idx val="1"/>
          <c:order val="1"/>
          <c:tx>
            <c:strRef>
              <c:f>'Per kommun-team '!$C$5</c:f>
              <c:strCache>
                <c:ptCount val="1"/>
                <c:pt idx="0">
                  <c:v>Män</c:v>
                </c:pt>
              </c:strCache>
            </c:strRef>
          </c:tx>
          <c:spPr>
            <a:solidFill>
              <a:srgbClr val="0B73AC"/>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'!$D$3:$G$3</c:f>
              <c:strCache>
                <c:ptCount val="4"/>
                <c:pt idx="0">
                  <c:v>Haninge</c:v>
                </c:pt>
                <c:pt idx="1">
                  <c:v>Tyresö</c:v>
                </c:pt>
                <c:pt idx="2">
                  <c:v>Nynäshamn</c:v>
                </c:pt>
                <c:pt idx="3">
                  <c:v>Totalt</c:v>
                </c:pt>
              </c:strCache>
            </c:strRef>
          </c:cat>
          <c:val>
            <c:numRef>
              <c:f>'Per kommun-team '!$D$5:$G$5</c:f>
              <c:numCache>
                <c:formatCode>General</c:formatCode>
                <c:ptCount val="4"/>
                <c:pt idx="0">
                  <c:v>15</c:v>
                </c:pt>
                <c:pt idx="1">
                  <c:v>13</c:v>
                </c:pt>
                <c:pt idx="2">
                  <c:v>18</c:v>
                </c:pt>
                <c:pt idx="3">
                  <c:v>46</c:v>
                </c:pt>
              </c:numCache>
            </c:numRef>
          </c:val>
          <c:extLst>
            <c:ext xmlns:c16="http://schemas.microsoft.com/office/drawing/2014/chart" uri="{C3380CC4-5D6E-409C-BE32-E72D297353CC}">
              <c16:uniqueId val="{00000001-0395-4A4E-AC3F-4AFCC7655617}"/>
            </c:ext>
          </c:extLst>
        </c:ser>
        <c:ser>
          <c:idx val="2"/>
          <c:order val="2"/>
          <c:tx>
            <c:strRef>
              <c:f>'Per kommun-team '!$C$6</c:f>
              <c:strCache>
                <c:ptCount val="1"/>
                <c:pt idx="0">
                  <c:v>Totalt</c:v>
                </c:pt>
              </c:strCache>
            </c:strRef>
          </c:tx>
          <c:spPr>
            <a:solidFill>
              <a:srgbClr val="E84949"/>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'!$D$3:$G$3</c:f>
              <c:strCache>
                <c:ptCount val="4"/>
                <c:pt idx="0">
                  <c:v>Haninge</c:v>
                </c:pt>
                <c:pt idx="1">
                  <c:v>Tyresö</c:v>
                </c:pt>
                <c:pt idx="2">
                  <c:v>Nynäshamn</c:v>
                </c:pt>
                <c:pt idx="3">
                  <c:v>Totalt</c:v>
                </c:pt>
              </c:strCache>
            </c:strRef>
          </c:cat>
          <c:val>
            <c:numRef>
              <c:f>'Per kommun-team '!$D$6:$G$6</c:f>
              <c:numCache>
                <c:formatCode>General</c:formatCode>
                <c:ptCount val="4"/>
                <c:pt idx="0">
                  <c:v>35</c:v>
                </c:pt>
                <c:pt idx="1">
                  <c:v>32</c:v>
                </c:pt>
                <c:pt idx="2">
                  <c:v>30</c:v>
                </c:pt>
                <c:pt idx="3">
                  <c:v>97</c:v>
                </c:pt>
              </c:numCache>
            </c:numRef>
          </c:val>
          <c:extLst>
            <c:ext xmlns:c16="http://schemas.microsoft.com/office/drawing/2014/chart" uri="{C3380CC4-5D6E-409C-BE32-E72D297353CC}">
              <c16:uniqueId val="{00000002-0395-4A4E-AC3F-4AFCC7655617}"/>
            </c:ext>
          </c:extLst>
        </c:ser>
        <c:dLbls>
          <c:dLblPos val="outEnd"/>
          <c:showLegendKey val="0"/>
          <c:showVal val="1"/>
          <c:showCatName val="0"/>
          <c:showSerName val="0"/>
          <c:showPercent val="0"/>
          <c:showBubbleSize val="0"/>
        </c:dLbls>
        <c:gapWidth val="219"/>
        <c:overlap val="-27"/>
        <c:axId val="226780288"/>
        <c:axId val="226781824"/>
      </c:barChart>
      <c:catAx>
        <c:axId val="22678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sv-SE"/>
          </a:p>
        </c:txPr>
        <c:crossAx val="226781824"/>
        <c:crosses val="autoZero"/>
        <c:auto val="1"/>
        <c:lblAlgn val="ctr"/>
        <c:lblOffset val="100"/>
        <c:noMultiLvlLbl val="0"/>
      </c:catAx>
      <c:valAx>
        <c:axId val="22678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sv-SE"/>
          </a:p>
        </c:txPr>
        <c:crossAx val="226780288"/>
        <c:crosses val="autoZero"/>
        <c:crossBetween val="between"/>
      </c:valAx>
      <c:spPr>
        <a:noFill/>
        <a:ln>
          <a:noFill/>
        </a:ln>
        <a:effectLst/>
      </c:spPr>
    </c:plotArea>
    <c:legend>
      <c:legendPos val="b"/>
      <c:overlay val="0"/>
      <c:spPr>
        <a:noFill/>
        <a:ln>
          <a:noFill/>
        </a:ln>
        <a:effectLst/>
      </c:spPr>
      <c:txPr>
        <a:bodyPr rot="0" vert="horz"/>
        <a:lstStyle/>
        <a:p>
          <a:pPr>
            <a:defRPr/>
          </a:pPr>
          <a:endParaRPr lang="sv-SE"/>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'[Diagram i Microsoft PowerPoint]Per kommun-team '!$C$24</c:f>
              <c:strCache>
                <c:ptCount val="1"/>
                <c:pt idx="0">
                  <c:v>Kvinnor</c:v>
                </c:pt>
              </c:strCache>
            </c:strRef>
          </c:tx>
          <c:spPr>
            <a:solidFill>
              <a:srgbClr val="F8DA6E"/>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PowerPoint]Per kommun-team '!$D$23:$G$23</c:f>
              <c:strCache>
                <c:ptCount val="4"/>
                <c:pt idx="0">
                  <c:v>Haninge</c:v>
                </c:pt>
                <c:pt idx="1">
                  <c:v>Tyresö</c:v>
                </c:pt>
                <c:pt idx="2">
                  <c:v>Nynäshamn</c:v>
                </c:pt>
                <c:pt idx="3">
                  <c:v>Totalt</c:v>
                </c:pt>
              </c:strCache>
            </c:strRef>
          </c:cat>
          <c:val>
            <c:numRef>
              <c:f>'[Diagram i Microsoft PowerPoint]Per kommun-team '!$D$24:$G$24</c:f>
              <c:numCache>
                <c:formatCode>General</c:formatCode>
                <c:ptCount val="4"/>
                <c:pt idx="0">
                  <c:v>18</c:v>
                </c:pt>
                <c:pt idx="1">
                  <c:v>18</c:v>
                </c:pt>
                <c:pt idx="2">
                  <c:v>7</c:v>
                </c:pt>
                <c:pt idx="3">
                  <c:v>43</c:v>
                </c:pt>
              </c:numCache>
            </c:numRef>
          </c:val>
          <c:extLst>
            <c:ext xmlns:c16="http://schemas.microsoft.com/office/drawing/2014/chart" uri="{C3380CC4-5D6E-409C-BE32-E72D297353CC}">
              <c16:uniqueId val="{00000000-329C-43FC-8158-082FE55A346C}"/>
            </c:ext>
          </c:extLst>
        </c:ser>
        <c:ser>
          <c:idx val="1"/>
          <c:order val="1"/>
          <c:tx>
            <c:strRef>
              <c:f>'[Diagram i Microsoft PowerPoint]Per kommun-team '!$C$25</c:f>
              <c:strCache>
                <c:ptCount val="1"/>
                <c:pt idx="0">
                  <c:v>Män</c:v>
                </c:pt>
              </c:strCache>
            </c:strRef>
          </c:tx>
          <c:spPr>
            <a:solidFill>
              <a:srgbClr val="0B73AC"/>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PowerPoint]Per kommun-team '!$D$23:$G$23</c:f>
              <c:strCache>
                <c:ptCount val="4"/>
                <c:pt idx="0">
                  <c:v>Haninge</c:v>
                </c:pt>
                <c:pt idx="1">
                  <c:v>Tyresö</c:v>
                </c:pt>
                <c:pt idx="2">
                  <c:v>Nynäshamn</c:v>
                </c:pt>
                <c:pt idx="3">
                  <c:v>Totalt</c:v>
                </c:pt>
              </c:strCache>
            </c:strRef>
          </c:cat>
          <c:val>
            <c:numRef>
              <c:f>'[Diagram i Microsoft PowerPoint]Per kommun-team '!$D$25:$G$25</c:f>
              <c:numCache>
                <c:formatCode>General</c:formatCode>
                <c:ptCount val="4"/>
                <c:pt idx="0">
                  <c:v>11</c:v>
                </c:pt>
                <c:pt idx="1">
                  <c:v>13</c:v>
                </c:pt>
                <c:pt idx="2">
                  <c:v>12</c:v>
                </c:pt>
                <c:pt idx="3">
                  <c:v>36</c:v>
                </c:pt>
              </c:numCache>
            </c:numRef>
          </c:val>
          <c:extLst>
            <c:ext xmlns:c16="http://schemas.microsoft.com/office/drawing/2014/chart" uri="{C3380CC4-5D6E-409C-BE32-E72D297353CC}">
              <c16:uniqueId val="{00000001-329C-43FC-8158-082FE55A346C}"/>
            </c:ext>
          </c:extLst>
        </c:ser>
        <c:ser>
          <c:idx val="2"/>
          <c:order val="2"/>
          <c:tx>
            <c:strRef>
              <c:f>'[Diagram i Microsoft PowerPoint]Per kommun-team '!$C$26</c:f>
              <c:strCache>
                <c:ptCount val="1"/>
                <c:pt idx="0">
                  <c:v>Totalt</c:v>
                </c:pt>
              </c:strCache>
            </c:strRef>
          </c:tx>
          <c:spPr>
            <a:solidFill>
              <a:srgbClr val="E84949"/>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'[Diagram i Microsoft PowerPoint]Per kommun-team '!$D$23:$G$23</c:f>
              <c:strCache>
                <c:ptCount val="4"/>
                <c:pt idx="0">
                  <c:v>Haninge</c:v>
                </c:pt>
                <c:pt idx="1">
                  <c:v>Tyresö</c:v>
                </c:pt>
                <c:pt idx="2">
                  <c:v>Nynäshamn</c:v>
                </c:pt>
                <c:pt idx="3">
                  <c:v>Totalt</c:v>
                </c:pt>
              </c:strCache>
            </c:strRef>
          </c:cat>
          <c:val>
            <c:numRef>
              <c:f>'[Diagram i Microsoft PowerPoint]Per kommun-team '!$D$26:$G$26</c:f>
              <c:numCache>
                <c:formatCode>General</c:formatCode>
                <c:ptCount val="4"/>
                <c:pt idx="0">
                  <c:v>29</c:v>
                </c:pt>
                <c:pt idx="1">
                  <c:v>31</c:v>
                </c:pt>
                <c:pt idx="2">
                  <c:v>19</c:v>
                </c:pt>
                <c:pt idx="3">
                  <c:v>79</c:v>
                </c:pt>
              </c:numCache>
            </c:numRef>
          </c:val>
          <c:extLst>
            <c:ext xmlns:c16="http://schemas.microsoft.com/office/drawing/2014/chart" uri="{C3380CC4-5D6E-409C-BE32-E72D297353CC}">
              <c16:uniqueId val="{00000002-329C-43FC-8158-082FE55A346C}"/>
            </c:ext>
          </c:extLst>
        </c:ser>
        <c:dLbls>
          <c:dLblPos val="outEnd"/>
          <c:showLegendKey val="0"/>
          <c:showVal val="1"/>
          <c:showCatName val="0"/>
          <c:showSerName val="0"/>
          <c:showPercent val="0"/>
          <c:showBubbleSize val="0"/>
        </c:dLbls>
        <c:gapWidth val="219"/>
        <c:overlap val="-27"/>
        <c:axId val="226814592"/>
        <c:axId val="227099008"/>
      </c:barChart>
      <c:catAx>
        <c:axId val="22681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sv-SE"/>
          </a:p>
        </c:txPr>
        <c:crossAx val="227099008"/>
        <c:crosses val="autoZero"/>
        <c:auto val="1"/>
        <c:lblAlgn val="ctr"/>
        <c:lblOffset val="100"/>
        <c:noMultiLvlLbl val="0"/>
      </c:catAx>
      <c:valAx>
        <c:axId val="227099008"/>
        <c:scaling>
          <c:orientation val="minMax"/>
          <c:max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sv-SE"/>
          </a:p>
        </c:txPr>
        <c:crossAx val="226814592"/>
        <c:crosses val="autoZero"/>
        <c:crossBetween val="between"/>
      </c:valAx>
      <c:spPr>
        <a:noFill/>
        <a:ln>
          <a:noFill/>
        </a:ln>
        <a:effectLst/>
      </c:spPr>
    </c:plotArea>
    <c:legend>
      <c:legendPos val="b"/>
      <c:overlay val="0"/>
      <c:spPr>
        <a:noFill/>
        <a:ln>
          <a:noFill/>
        </a:ln>
        <a:effectLst/>
      </c:spPr>
      <c:txPr>
        <a:bodyPr rot="0" vert="horz"/>
        <a:lstStyle/>
        <a:p>
          <a:pPr>
            <a:defRPr/>
          </a:pPr>
          <a:endParaRPr lang="sv-SE"/>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'!$C$10</c:f>
              <c:strCache>
                <c:ptCount val="1"/>
                <c:pt idx="0">
                  <c:v>Övergången från årskurs 9</c:v>
                </c:pt>
              </c:strCache>
            </c:strRef>
          </c:tx>
          <c:spPr>
            <a:solidFill>
              <a:srgbClr val="F8DA6E"/>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'!$D$9:$G$9</c:f>
              <c:strCache>
                <c:ptCount val="4"/>
                <c:pt idx="0">
                  <c:v>Haninge</c:v>
                </c:pt>
                <c:pt idx="1">
                  <c:v>Tyresö</c:v>
                </c:pt>
                <c:pt idx="2">
                  <c:v>Nynäshamn</c:v>
                </c:pt>
                <c:pt idx="3">
                  <c:v>Totalt</c:v>
                </c:pt>
              </c:strCache>
            </c:strRef>
          </c:cat>
          <c:val>
            <c:numRef>
              <c:f>'Per kommun-team '!$D$10:$G$10</c:f>
              <c:numCache>
                <c:formatCode>General</c:formatCode>
                <c:ptCount val="4"/>
                <c:pt idx="0">
                  <c:v>8</c:v>
                </c:pt>
                <c:pt idx="1">
                  <c:v>6</c:v>
                </c:pt>
                <c:pt idx="2">
                  <c:v>8</c:v>
                </c:pt>
                <c:pt idx="3">
                  <c:v>22</c:v>
                </c:pt>
              </c:numCache>
            </c:numRef>
          </c:val>
          <c:extLst>
            <c:ext xmlns:c16="http://schemas.microsoft.com/office/drawing/2014/chart" uri="{C3380CC4-5D6E-409C-BE32-E72D297353CC}">
              <c16:uniqueId val="{00000000-9AE5-4378-B19C-5CEE9AB1888E}"/>
            </c:ext>
          </c:extLst>
        </c:ser>
        <c:ser>
          <c:idx val="1"/>
          <c:order val="1"/>
          <c:tx>
            <c:strRef>
              <c:f>'Per kommun-team '!$C$11</c:f>
              <c:strCache>
                <c:ptCount val="1"/>
                <c:pt idx="0">
                  <c:v>Under läsåret på gymnasiet</c:v>
                </c:pt>
              </c:strCache>
            </c:strRef>
          </c:tx>
          <c:spPr>
            <a:solidFill>
              <a:schemeClr val="accent1">
                <a:lumMod val="75000"/>
              </a:schemeClr>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'!$D$9:$G$9</c:f>
              <c:strCache>
                <c:ptCount val="4"/>
                <c:pt idx="0">
                  <c:v>Haninge</c:v>
                </c:pt>
                <c:pt idx="1">
                  <c:v>Tyresö</c:v>
                </c:pt>
                <c:pt idx="2">
                  <c:v>Nynäshamn</c:v>
                </c:pt>
                <c:pt idx="3">
                  <c:v>Totalt</c:v>
                </c:pt>
              </c:strCache>
            </c:strRef>
          </c:cat>
          <c:val>
            <c:numRef>
              <c:f>'Per kommun-team '!$D$11:$G$11</c:f>
              <c:numCache>
                <c:formatCode>General</c:formatCode>
                <c:ptCount val="4"/>
                <c:pt idx="0">
                  <c:v>27</c:v>
                </c:pt>
                <c:pt idx="1">
                  <c:v>24</c:v>
                </c:pt>
                <c:pt idx="2">
                  <c:v>24</c:v>
                </c:pt>
                <c:pt idx="3">
                  <c:v>75</c:v>
                </c:pt>
              </c:numCache>
            </c:numRef>
          </c:val>
          <c:extLst>
            <c:ext xmlns:c16="http://schemas.microsoft.com/office/drawing/2014/chart" uri="{C3380CC4-5D6E-409C-BE32-E72D297353CC}">
              <c16:uniqueId val="{00000001-9AE5-4378-B19C-5CEE9AB1888E}"/>
            </c:ext>
          </c:extLst>
        </c:ser>
        <c:ser>
          <c:idx val="2"/>
          <c:order val="2"/>
          <c:tx>
            <c:strRef>
              <c:f>'Per kommun-team '!$C$12</c:f>
              <c:strCache>
                <c:ptCount val="1"/>
                <c:pt idx="0">
                  <c:v>Totalt</c:v>
                </c:pt>
              </c:strCache>
            </c:strRef>
          </c:tx>
          <c:spPr>
            <a:solidFill>
              <a:srgbClr val="E84949"/>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'!$D$9:$G$9</c:f>
              <c:strCache>
                <c:ptCount val="4"/>
                <c:pt idx="0">
                  <c:v>Haninge</c:v>
                </c:pt>
                <c:pt idx="1">
                  <c:v>Tyresö</c:v>
                </c:pt>
                <c:pt idx="2">
                  <c:v>Nynäshamn</c:v>
                </c:pt>
                <c:pt idx="3">
                  <c:v>Totalt</c:v>
                </c:pt>
              </c:strCache>
            </c:strRef>
          </c:cat>
          <c:val>
            <c:numRef>
              <c:f>'Per kommun-team '!$D$12:$G$12</c:f>
              <c:numCache>
                <c:formatCode>General</c:formatCode>
                <c:ptCount val="4"/>
                <c:pt idx="0">
                  <c:v>35</c:v>
                </c:pt>
                <c:pt idx="1">
                  <c:v>30</c:v>
                </c:pt>
                <c:pt idx="2">
                  <c:v>32</c:v>
                </c:pt>
                <c:pt idx="3">
                  <c:v>97</c:v>
                </c:pt>
              </c:numCache>
            </c:numRef>
          </c:val>
          <c:extLst>
            <c:ext xmlns:c16="http://schemas.microsoft.com/office/drawing/2014/chart" uri="{C3380CC4-5D6E-409C-BE32-E72D297353CC}">
              <c16:uniqueId val="{00000002-9AE5-4378-B19C-5CEE9AB1888E}"/>
            </c:ext>
          </c:extLst>
        </c:ser>
        <c:dLbls>
          <c:dLblPos val="outEnd"/>
          <c:showLegendKey val="0"/>
          <c:showVal val="1"/>
          <c:showCatName val="0"/>
          <c:showSerName val="0"/>
          <c:showPercent val="0"/>
          <c:showBubbleSize val="0"/>
        </c:dLbls>
        <c:gapWidth val="219"/>
        <c:overlap val="-27"/>
        <c:axId val="226780288"/>
        <c:axId val="226781824"/>
      </c:barChart>
      <c:catAx>
        <c:axId val="22678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sv-SE"/>
          </a:p>
        </c:txPr>
        <c:crossAx val="226781824"/>
        <c:crosses val="autoZero"/>
        <c:auto val="1"/>
        <c:lblAlgn val="ctr"/>
        <c:lblOffset val="100"/>
        <c:noMultiLvlLbl val="0"/>
      </c:catAx>
      <c:valAx>
        <c:axId val="22678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sv-SE"/>
          </a:p>
        </c:txPr>
        <c:crossAx val="226780288"/>
        <c:crosses val="autoZero"/>
        <c:crossBetween val="between"/>
      </c:valAx>
      <c:spPr>
        <a:noFill/>
        <a:ln>
          <a:noFill/>
        </a:ln>
        <a:effectLst/>
      </c:spPr>
    </c:plotArea>
    <c:legend>
      <c:legendPos val="b"/>
      <c:overlay val="0"/>
      <c:spPr>
        <a:noFill/>
        <a:ln>
          <a:noFill/>
        </a:ln>
        <a:effectLst/>
      </c:spPr>
      <c:txPr>
        <a:bodyPr rot="0" vert="horz"/>
        <a:lstStyle/>
        <a:p>
          <a:pPr>
            <a:defRPr/>
          </a:pPr>
          <a:endParaRPr lang="sv-SE"/>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Totalt!$B$193</c:f>
              <c:strCache>
                <c:ptCount val="1"/>
                <c:pt idx="0">
                  <c:v>Årskurs 9</c:v>
                </c:pt>
              </c:strCache>
            </c:strRef>
          </c:tx>
          <c:spPr>
            <a:solidFill>
              <a:srgbClr val="F8DA6E"/>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Totalt!$C$192:$E$192</c:f>
              <c:strCache>
                <c:ptCount val="3"/>
                <c:pt idx="0">
                  <c:v>Kvinnor</c:v>
                </c:pt>
                <c:pt idx="1">
                  <c:v>Män</c:v>
                </c:pt>
                <c:pt idx="2">
                  <c:v>Totalt</c:v>
                </c:pt>
              </c:strCache>
            </c:strRef>
          </c:cat>
          <c:val>
            <c:numRef>
              <c:f>Totalt!$C$193:$E$193</c:f>
              <c:numCache>
                <c:formatCode>General</c:formatCode>
                <c:ptCount val="3"/>
                <c:pt idx="0">
                  <c:v>3</c:v>
                </c:pt>
                <c:pt idx="1">
                  <c:v>1</c:v>
                </c:pt>
                <c:pt idx="2">
                  <c:v>4</c:v>
                </c:pt>
              </c:numCache>
            </c:numRef>
          </c:val>
          <c:extLst>
            <c:ext xmlns:c16="http://schemas.microsoft.com/office/drawing/2014/chart" uri="{C3380CC4-5D6E-409C-BE32-E72D297353CC}">
              <c16:uniqueId val="{00000000-AB99-4C98-BC3C-AD34A5F232E4}"/>
            </c:ext>
          </c:extLst>
        </c:ser>
        <c:ser>
          <c:idx val="1"/>
          <c:order val="1"/>
          <c:tx>
            <c:strRef>
              <c:f>Totalt!$B$194</c:f>
              <c:strCache>
                <c:ptCount val="1"/>
                <c:pt idx="0">
                  <c:v>Årskurs 1</c:v>
                </c:pt>
              </c:strCache>
            </c:strRef>
          </c:tx>
          <c:spPr>
            <a:solidFill>
              <a:srgbClr val="0B73AC"/>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Totalt!$C$192:$E$192</c:f>
              <c:strCache>
                <c:ptCount val="3"/>
                <c:pt idx="0">
                  <c:v>Kvinnor</c:v>
                </c:pt>
                <c:pt idx="1">
                  <c:v>Män</c:v>
                </c:pt>
                <c:pt idx="2">
                  <c:v>Totalt</c:v>
                </c:pt>
              </c:strCache>
            </c:strRef>
          </c:cat>
          <c:val>
            <c:numRef>
              <c:f>Totalt!$C$194:$E$194</c:f>
              <c:numCache>
                <c:formatCode>General</c:formatCode>
                <c:ptCount val="3"/>
                <c:pt idx="0">
                  <c:v>20</c:v>
                </c:pt>
                <c:pt idx="1">
                  <c:v>15</c:v>
                </c:pt>
                <c:pt idx="2">
                  <c:v>35</c:v>
                </c:pt>
              </c:numCache>
            </c:numRef>
          </c:val>
          <c:extLst>
            <c:ext xmlns:c16="http://schemas.microsoft.com/office/drawing/2014/chart" uri="{C3380CC4-5D6E-409C-BE32-E72D297353CC}">
              <c16:uniqueId val="{00000001-AB99-4C98-BC3C-AD34A5F232E4}"/>
            </c:ext>
          </c:extLst>
        </c:ser>
        <c:ser>
          <c:idx val="2"/>
          <c:order val="2"/>
          <c:tx>
            <c:strRef>
              <c:f>Totalt!$B$195</c:f>
              <c:strCache>
                <c:ptCount val="1"/>
                <c:pt idx="0">
                  <c:v>Årskurs 2</c:v>
                </c:pt>
              </c:strCache>
            </c:strRef>
          </c:tx>
          <c:spPr>
            <a:solidFill>
              <a:srgbClr val="00B050"/>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Totalt!$C$192:$E$192</c:f>
              <c:strCache>
                <c:ptCount val="3"/>
                <c:pt idx="0">
                  <c:v>Kvinnor</c:v>
                </c:pt>
                <c:pt idx="1">
                  <c:v>Män</c:v>
                </c:pt>
                <c:pt idx="2">
                  <c:v>Totalt</c:v>
                </c:pt>
              </c:strCache>
            </c:strRef>
          </c:cat>
          <c:val>
            <c:numRef>
              <c:f>Totalt!$C$195:$E$195</c:f>
              <c:numCache>
                <c:formatCode>General</c:formatCode>
                <c:ptCount val="3"/>
                <c:pt idx="0">
                  <c:v>11</c:v>
                </c:pt>
                <c:pt idx="1">
                  <c:v>8</c:v>
                </c:pt>
                <c:pt idx="2">
                  <c:v>19</c:v>
                </c:pt>
              </c:numCache>
            </c:numRef>
          </c:val>
          <c:extLst>
            <c:ext xmlns:c16="http://schemas.microsoft.com/office/drawing/2014/chart" uri="{C3380CC4-5D6E-409C-BE32-E72D297353CC}">
              <c16:uniqueId val="{00000002-AB99-4C98-BC3C-AD34A5F232E4}"/>
            </c:ext>
          </c:extLst>
        </c:ser>
        <c:ser>
          <c:idx val="3"/>
          <c:order val="3"/>
          <c:tx>
            <c:strRef>
              <c:f>Totalt!$B$196</c:f>
              <c:strCache>
                <c:ptCount val="1"/>
                <c:pt idx="0">
                  <c:v>Årskurs 3</c:v>
                </c:pt>
              </c:strCache>
            </c:strRef>
          </c:tx>
          <c:spPr>
            <a:solidFill>
              <a:srgbClr val="E84949"/>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Totalt!$C$192:$E$192</c:f>
              <c:strCache>
                <c:ptCount val="3"/>
                <c:pt idx="0">
                  <c:v>Kvinnor</c:v>
                </c:pt>
                <c:pt idx="1">
                  <c:v>Män</c:v>
                </c:pt>
                <c:pt idx="2">
                  <c:v>Totalt</c:v>
                </c:pt>
              </c:strCache>
            </c:strRef>
          </c:cat>
          <c:val>
            <c:numRef>
              <c:f>Totalt!$C$196:$E$196</c:f>
              <c:numCache>
                <c:formatCode>General</c:formatCode>
                <c:ptCount val="3"/>
                <c:pt idx="0">
                  <c:v>5</c:v>
                </c:pt>
                <c:pt idx="1">
                  <c:v>5</c:v>
                </c:pt>
                <c:pt idx="2">
                  <c:v>10</c:v>
                </c:pt>
              </c:numCache>
            </c:numRef>
          </c:val>
          <c:extLst>
            <c:ext xmlns:c16="http://schemas.microsoft.com/office/drawing/2014/chart" uri="{C3380CC4-5D6E-409C-BE32-E72D297353CC}">
              <c16:uniqueId val="{00000003-AB99-4C98-BC3C-AD34A5F232E4}"/>
            </c:ext>
          </c:extLst>
        </c:ser>
        <c:ser>
          <c:idx val="4"/>
          <c:order val="4"/>
          <c:tx>
            <c:strRef>
              <c:f>Totalt!$B$197</c:f>
              <c:strCache>
                <c:ptCount val="1"/>
                <c:pt idx="0">
                  <c:v>Årskurs 4</c:v>
                </c:pt>
              </c:strCache>
            </c:strRef>
          </c:tx>
          <c:spPr>
            <a:solidFill>
              <a:schemeClr val="accent5">
                <a:lumMod val="40000"/>
                <a:lumOff val="60000"/>
              </a:schemeClr>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Totalt!$C$192:$E$192</c:f>
              <c:strCache>
                <c:ptCount val="3"/>
                <c:pt idx="0">
                  <c:v>Kvinnor</c:v>
                </c:pt>
                <c:pt idx="1">
                  <c:v>Män</c:v>
                </c:pt>
                <c:pt idx="2">
                  <c:v>Totalt</c:v>
                </c:pt>
              </c:strCache>
            </c:strRef>
          </c:cat>
          <c:val>
            <c:numRef>
              <c:f>Totalt!$C$197:$E$197</c:f>
              <c:numCache>
                <c:formatCode>General</c:formatCode>
                <c:ptCount val="3"/>
                <c:pt idx="0">
                  <c:v>0</c:v>
                </c:pt>
                <c:pt idx="1">
                  <c:v>1</c:v>
                </c:pt>
                <c:pt idx="2">
                  <c:v>1</c:v>
                </c:pt>
              </c:numCache>
            </c:numRef>
          </c:val>
          <c:extLst>
            <c:ext xmlns:c16="http://schemas.microsoft.com/office/drawing/2014/chart" uri="{C3380CC4-5D6E-409C-BE32-E72D297353CC}">
              <c16:uniqueId val="{00000004-AB99-4C98-BC3C-AD34A5F232E4}"/>
            </c:ext>
          </c:extLst>
        </c:ser>
        <c:ser>
          <c:idx val="5"/>
          <c:order val="5"/>
          <c:tx>
            <c:strRef>
              <c:f>Totalt!$B$198</c:f>
              <c:strCache>
                <c:ptCount val="1"/>
                <c:pt idx="0">
                  <c:v>IM-1</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Totalt!$C$192:$E$192</c:f>
              <c:strCache>
                <c:ptCount val="3"/>
                <c:pt idx="0">
                  <c:v>Kvinnor</c:v>
                </c:pt>
                <c:pt idx="1">
                  <c:v>Män</c:v>
                </c:pt>
                <c:pt idx="2">
                  <c:v>Totalt</c:v>
                </c:pt>
              </c:strCache>
            </c:strRef>
          </c:cat>
          <c:val>
            <c:numRef>
              <c:f>Totalt!$C$198:$E$198</c:f>
              <c:numCache>
                <c:formatCode>General</c:formatCode>
                <c:ptCount val="3"/>
                <c:pt idx="0">
                  <c:v>9</c:v>
                </c:pt>
                <c:pt idx="1">
                  <c:v>12</c:v>
                </c:pt>
                <c:pt idx="2">
                  <c:v>21</c:v>
                </c:pt>
              </c:numCache>
            </c:numRef>
          </c:val>
          <c:extLst>
            <c:ext xmlns:c16="http://schemas.microsoft.com/office/drawing/2014/chart" uri="{C3380CC4-5D6E-409C-BE32-E72D297353CC}">
              <c16:uniqueId val="{00000005-AB99-4C98-BC3C-AD34A5F232E4}"/>
            </c:ext>
          </c:extLst>
        </c:ser>
        <c:ser>
          <c:idx val="6"/>
          <c:order val="6"/>
          <c:tx>
            <c:strRef>
              <c:f>Totalt!$B$199</c:f>
              <c:strCache>
                <c:ptCount val="1"/>
                <c:pt idx="0">
                  <c:v>IM-2</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Totalt!$C$192:$E$192</c:f>
              <c:strCache>
                <c:ptCount val="3"/>
                <c:pt idx="0">
                  <c:v>Kvinnor</c:v>
                </c:pt>
                <c:pt idx="1">
                  <c:v>Män</c:v>
                </c:pt>
                <c:pt idx="2">
                  <c:v>Totalt</c:v>
                </c:pt>
              </c:strCache>
            </c:strRef>
          </c:cat>
          <c:val>
            <c:numRef>
              <c:f>Totalt!$C$199:$E$199</c:f>
              <c:numCache>
                <c:formatCode>General</c:formatCode>
                <c:ptCount val="3"/>
                <c:pt idx="0">
                  <c:v>4</c:v>
                </c:pt>
                <c:pt idx="1">
                  <c:v>4</c:v>
                </c:pt>
                <c:pt idx="2">
                  <c:v>8</c:v>
                </c:pt>
              </c:numCache>
            </c:numRef>
          </c:val>
          <c:extLst>
            <c:ext xmlns:c16="http://schemas.microsoft.com/office/drawing/2014/chart" uri="{C3380CC4-5D6E-409C-BE32-E72D297353CC}">
              <c16:uniqueId val="{00000006-AB99-4C98-BC3C-AD34A5F232E4}"/>
            </c:ext>
          </c:extLst>
        </c:ser>
        <c:dLbls>
          <c:dLblPos val="outEnd"/>
          <c:showLegendKey val="0"/>
          <c:showVal val="1"/>
          <c:showCatName val="0"/>
          <c:showSerName val="0"/>
          <c:showPercent val="0"/>
          <c:showBubbleSize val="0"/>
        </c:dLbls>
        <c:gapWidth val="219"/>
        <c:overlap val="-27"/>
        <c:axId val="154284032"/>
        <c:axId val="154285568"/>
      </c:barChart>
      <c:catAx>
        <c:axId val="1542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latin typeface="Franklin Gothic Book" panose="020B0503020102020204" pitchFamily="34" charset="0"/>
              </a:defRPr>
            </a:pPr>
            <a:endParaRPr lang="sv-SE"/>
          </a:p>
        </c:txPr>
        <c:crossAx val="154285568"/>
        <c:crosses val="autoZero"/>
        <c:auto val="1"/>
        <c:lblAlgn val="ctr"/>
        <c:lblOffset val="100"/>
        <c:noMultiLvlLbl val="0"/>
      </c:catAx>
      <c:valAx>
        <c:axId val="154285568"/>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sv-SE"/>
          </a:p>
        </c:txPr>
        <c:crossAx val="154284032"/>
        <c:crosses val="autoZero"/>
        <c:crossBetween val="between"/>
        <c:majorUnit val="5"/>
      </c:valAx>
      <c:spPr>
        <a:noFill/>
        <a:ln>
          <a:noFill/>
        </a:ln>
        <a:effectLst/>
      </c:spPr>
    </c:plotArea>
    <c:legend>
      <c:legendPos val="b"/>
      <c:overlay val="0"/>
      <c:spPr>
        <a:noFill/>
        <a:ln>
          <a:noFill/>
        </a:ln>
        <a:effectLst/>
      </c:spPr>
      <c:txPr>
        <a:bodyPr rot="0" vert="horz"/>
        <a:lstStyle/>
        <a:p>
          <a:pPr>
            <a:defRPr/>
          </a:pPr>
          <a:endParaRPr lang="sv-SE"/>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'!$F$366</c:f>
              <c:strCache>
                <c:ptCount val="1"/>
              </c:strCache>
            </c:strRef>
          </c:tx>
          <c:spPr>
            <a:solidFill>
              <a:srgbClr val="F8DA6E"/>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'!$G$365:$I$365</c:f>
              <c:strCache>
                <c:ptCount val="3"/>
                <c:pt idx="0">
                  <c:v>Kvinnor</c:v>
                </c:pt>
                <c:pt idx="1">
                  <c:v>Män</c:v>
                </c:pt>
                <c:pt idx="2">
                  <c:v>Totalt</c:v>
                </c:pt>
              </c:strCache>
            </c:strRef>
          </c:cat>
          <c:val>
            <c:numRef>
              <c:f>'Per kommun-team '!$G$366:$I$366</c:f>
              <c:numCache>
                <c:formatCode>General</c:formatCode>
                <c:ptCount val="3"/>
              </c:numCache>
            </c:numRef>
          </c:val>
          <c:extLst>
            <c:ext xmlns:c16="http://schemas.microsoft.com/office/drawing/2014/chart" uri="{C3380CC4-5D6E-409C-BE32-E72D297353CC}">
              <c16:uniqueId val="{00000000-4A76-436D-BF23-7EB767A511E9}"/>
            </c:ext>
          </c:extLst>
        </c:ser>
        <c:ser>
          <c:idx val="1"/>
          <c:order val="1"/>
          <c:tx>
            <c:strRef>
              <c:f>'Per kommun-team '!$F$367</c:f>
              <c:strCache>
                <c:ptCount val="1"/>
                <c:pt idx="0">
                  <c:v>Årskurs 1</c:v>
                </c:pt>
              </c:strCache>
            </c:strRef>
          </c:tx>
          <c:spPr>
            <a:solidFill>
              <a:srgbClr val="0B73AC"/>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'!$G$365:$I$365</c:f>
              <c:strCache>
                <c:ptCount val="3"/>
                <c:pt idx="0">
                  <c:v>Kvinnor</c:v>
                </c:pt>
                <c:pt idx="1">
                  <c:v>Män</c:v>
                </c:pt>
                <c:pt idx="2">
                  <c:v>Totalt</c:v>
                </c:pt>
              </c:strCache>
            </c:strRef>
          </c:cat>
          <c:val>
            <c:numRef>
              <c:f>'Per kommun-team '!$G$367:$I$367</c:f>
              <c:numCache>
                <c:formatCode>General</c:formatCode>
                <c:ptCount val="3"/>
                <c:pt idx="0">
                  <c:v>7</c:v>
                </c:pt>
                <c:pt idx="1">
                  <c:v>7</c:v>
                </c:pt>
                <c:pt idx="2">
                  <c:v>14</c:v>
                </c:pt>
              </c:numCache>
            </c:numRef>
          </c:val>
          <c:extLst>
            <c:ext xmlns:c16="http://schemas.microsoft.com/office/drawing/2014/chart" uri="{C3380CC4-5D6E-409C-BE32-E72D297353CC}">
              <c16:uniqueId val="{00000001-4A76-436D-BF23-7EB767A511E9}"/>
            </c:ext>
          </c:extLst>
        </c:ser>
        <c:ser>
          <c:idx val="2"/>
          <c:order val="2"/>
          <c:tx>
            <c:strRef>
              <c:f>'Per kommun-team '!$F$368</c:f>
              <c:strCache>
                <c:ptCount val="1"/>
                <c:pt idx="0">
                  <c:v>Årskurs 2</c:v>
                </c:pt>
              </c:strCache>
            </c:strRef>
          </c:tx>
          <c:spPr>
            <a:solidFill>
              <a:srgbClr val="00B05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'!$G$365:$I$365</c:f>
              <c:strCache>
                <c:ptCount val="3"/>
                <c:pt idx="0">
                  <c:v>Kvinnor</c:v>
                </c:pt>
                <c:pt idx="1">
                  <c:v>Män</c:v>
                </c:pt>
                <c:pt idx="2">
                  <c:v>Totalt</c:v>
                </c:pt>
              </c:strCache>
            </c:strRef>
          </c:cat>
          <c:val>
            <c:numRef>
              <c:f>'Per kommun-team '!$G$368:$I$368</c:f>
              <c:numCache>
                <c:formatCode>General</c:formatCode>
                <c:ptCount val="3"/>
                <c:pt idx="0">
                  <c:v>7</c:v>
                </c:pt>
                <c:pt idx="1">
                  <c:v>2</c:v>
                </c:pt>
                <c:pt idx="2">
                  <c:v>9</c:v>
                </c:pt>
              </c:numCache>
            </c:numRef>
          </c:val>
          <c:extLst>
            <c:ext xmlns:c16="http://schemas.microsoft.com/office/drawing/2014/chart" uri="{C3380CC4-5D6E-409C-BE32-E72D297353CC}">
              <c16:uniqueId val="{00000002-4A76-436D-BF23-7EB767A511E9}"/>
            </c:ext>
          </c:extLst>
        </c:ser>
        <c:ser>
          <c:idx val="3"/>
          <c:order val="3"/>
          <c:tx>
            <c:strRef>
              <c:f>'Per kommun-team '!$F$369</c:f>
              <c:strCache>
                <c:ptCount val="1"/>
                <c:pt idx="0">
                  <c:v>Årskurs 3</c:v>
                </c:pt>
              </c:strCache>
            </c:strRef>
          </c:tx>
          <c:spPr>
            <a:solidFill>
              <a:srgbClr val="E84949"/>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'!$G$365:$I$365</c:f>
              <c:strCache>
                <c:ptCount val="3"/>
                <c:pt idx="0">
                  <c:v>Kvinnor</c:v>
                </c:pt>
                <c:pt idx="1">
                  <c:v>Män</c:v>
                </c:pt>
                <c:pt idx="2">
                  <c:v>Totalt</c:v>
                </c:pt>
              </c:strCache>
            </c:strRef>
          </c:cat>
          <c:val>
            <c:numRef>
              <c:f>'Per kommun-team '!$G$369:$I$369</c:f>
              <c:numCache>
                <c:formatCode>General</c:formatCode>
                <c:ptCount val="3"/>
                <c:pt idx="0">
                  <c:v>2</c:v>
                </c:pt>
                <c:pt idx="1">
                  <c:v>1</c:v>
                </c:pt>
                <c:pt idx="2">
                  <c:v>3</c:v>
                </c:pt>
              </c:numCache>
            </c:numRef>
          </c:val>
          <c:extLst>
            <c:ext xmlns:c16="http://schemas.microsoft.com/office/drawing/2014/chart" uri="{C3380CC4-5D6E-409C-BE32-E72D297353CC}">
              <c16:uniqueId val="{00000003-4A76-436D-BF23-7EB767A511E9}"/>
            </c:ext>
          </c:extLst>
        </c:ser>
        <c:ser>
          <c:idx val="4"/>
          <c:order val="4"/>
          <c:tx>
            <c:strRef>
              <c:f>'Per kommun-team '!$F$370</c:f>
              <c:strCache>
                <c:ptCount val="1"/>
                <c:pt idx="0">
                  <c:v>IM-1</c:v>
                </c:pt>
              </c:strCache>
            </c:strRef>
          </c:tx>
          <c:spPr>
            <a:solidFill>
              <a:schemeClr val="accent5">
                <a:lumMod val="40000"/>
                <a:lumOff val="6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'!$G$365:$I$365</c:f>
              <c:strCache>
                <c:ptCount val="3"/>
                <c:pt idx="0">
                  <c:v>Kvinnor</c:v>
                </c:pt>
                <c:pt idx="1">
                  <c:v>Män</c:v>
                </c:pt>
                <c:pt idx="2">
                  <c:v>Totalt</c:v>
                </c:pt>
              </c:strCache>
            </c:strRef>
          </c:cat>
          <c:val>
            <c:numRef>
              <c:f>'Per kommun-team '!$G$370:$I$370</c:f>
              <c:numCache>
                <c:formatCode>General</c:formatCode>
                <c:ptCount val="3"/>
                <c:pt idx="0">
                  <c:v>3</c:v>
                </c:pt>
                <c:pt idx="1">
                  <c:v>4</c:v>
                </c:pt>
                <c:pt idx="2">
                  <c:v>7</c:v>
                </c:pt>
              </c:numCache>
            </c:numRef>
          </c:val>
          <c:extLst>
            <c:ext xmlns:c16="http://schemas.microsoft.com/office/drawing/2014/chart" uri="{C3380CC4-5D6E-409C-BE32-E72D297353CC}">
              <c16:uniqueId val="{00000004-4A76-436D-BF23-7EB767A511E9}"/>
            </c:ext>
          </c:extLst>
        </c:ser>
        <c:ser>
          <c:idx val="5"/>
          <c:order val="5"/>
          <c:tx>
            <c:strRef>
              <c:f>'Per kommun-team '!$F$371</c:f>
              <c:strCache>
                <c:ptCount val="1"/>
                <c:pt idx="0">
                  <c:v>IM-2</c:v>
                </c:pt>
              </c:strCache>
            </c:strRef>
          </c:tx>
          <c:spPr>
            <a:solidFill>
              <a:schemeClr val="accent6"/>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'!$G$365:$I$365</c:f>
              <c:strCache>
                <c:ptCount val="3"/>
                <c:pt idx="0">
                  <c:v>Kvinnor</c:v>
                </c:pt>
                <c:pt idx="1">
                  <c:v>Män</c:v>
                </c:pt>
                <c:pt idx="2">
                  <c:v>Totalt</c:v>
                </c:pt>
              </c:strCache>
            </c:strRef>
          </c:cat>
          <c:val>
            <c:numRef>
              <c:f>'Per kommun-team '!$G$371:$I$371</c:f>
              <c:numCache>
                <c:formatCode>General</c:formatCode>
                <c:ptCount val="3"/>
                <c:pt idx="0">
                  <c:v>2</c:v>
                </c:pt>
                <c:pt idx="1">
                  <c:v>1</c:v>
                </c:pt>
                <c:pt idx="2">
                  <c:v>3</c:v>
                </c:pt>
              </c:numCache>
            </c:numRef>
          </c:val>
          <c:extLst>
            <c:ext xmlns:c16="http://schemas.microsoft.com/office/drawing/2014/chart" uri="{C3380CC4-5D6E-409C-BE32-E72D297353CC}">
              <c16:uniqueId val="{00000005-4A76-436D-BF23-7EB767A511E9}"/>
            </c:ext>
          </c:extLst>
        </c:ser>
        <c:dLbls>
          <c:dLblPos val="outEnd"/>
          <c:showLegendKey val="0"/>
          <c:showVal val="1"/>
          <c:showCatName val="0"/>
          <c:showSerName val="0"/>
          <c:showPercent val="0"/>
          <c:showBubbleSize val="0"/>
        </c:dLbls>
        <c:gapWidth val="219"/>
        <c:overlap val="-27"/>
        <c:axId val="228948224"/>
        <c:axId val="228974592"/>
      </c:barChart>
      <c:catAx>
        <c:axId val="228948224"/>
        <c:scaling>
          <c:orientation val="minMax"/>
        </c:scaling>
        <c:delete val="0"/>
        <c:axPos val="b"/>
        <c:numFmt formatCode="General" sourceLinked="0"/>
        <c:majorTickMark val="none"/>
        <c:minorTickMark val="none"/>
        <c:tickLblPos val="nextTo"/>
        <c:txPr>
          <a:bodyPr/>
          <a:lstStyle/>
          <a:p>
            <a:pPr>
              <a:defRPr b="1"/>
            </a:pPr>
            <a:endParaRPr lang="sv-SE"/>
          </a:p>
        </c:txPr>
        <c:crossAx val="228974592"/>
        <c:crosses val="autoZero"/>
        <c:auto val="1"/>
        <c:lblAlgn val="ctr"/>
        <c:lblOffset val="100"/>
        <c:noMultiLvlLbl val="0"/>
      </c:catAx>
      <c:valAx>
        <c:axId val="228974592"/>
        <c:scaling>
          <c:orientation val="minMax"/>
          <c:max val="16"/>
          <c:min val="0"/>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228948224"/>
        <c:crosses val="autoZero"/>
        <c:crossBetween val="between"/>
        <c:majorUnit val="2"/>
      </c:valAx>
    </c:plotArea>
    <c:legend>
      <c:legendPos val="b"/>
      <c:legendEntry>
        <c:idx val="0"/>
        <c:delete val="1"/>
      </c:legendEntry>
      <c:overlay val="0"/>
    </c:legend>
    <c:plotVisOnly val="1"/>
    <c:dispBlanksAs val="gap"/>
    <c:showDLblsOverMax val="0"/>
  </c:chart>
  <c:txPr>
    <a:bodyPr/>
    <a:lstStyle/>
    <a:p>
      <a:pPr>
        <a:defRPr sz="1400">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'!$F$377</c:f>
              <c:strCache>
                <c:ptCount val="1"/>
                <c:pt idx="0">
                  <c:v>Årskurs 9</c:v>
                </c:pt>
              </c:strCache>
            </c:strRef>
          </c:tx>
          <c:spPr>
            <a:solidFill>
              <a:srgbClr val="F8DA6E"/>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'!$G$376:$I$376</c:f>
              <c:strCache>
                <c:ptCount val="3"/>
                <c:pt idx="0">
                  <c:v>Kvinnor</c:v>
                </c:pt>
                <c:pt idx="1">
                  <c:v>Män</c:v>
                </c:pt>
                <c:pt idx="2">
                  <c:v>Totalt</c:v>
                </c:pt>
              </c:strCache>
            </c:strRef>
          </c:cat>
          <c:val>
            <c:numRef>
              <c:f>'Per kommun-team '!$G$377:$I$377</c:f>
              <c:numCache>
                <c:formatCode>General</c:formatCode>
                <c:ptCount val="3"/>
                <c:pt idx="0">
                  <c:v>3</c:v>
                </c:pt>
                <c:pt idx="1">
                  <c:v>1</c:v>
                </c:pt>
                <c:pt idx="2">
                  <c:v>4</c:v>
                </c:pt>
              </c:numCache>
            </c:numRef>
          </c:val>
          <c:extLst>
            <c:ext xmlns:c16="http://schemas.microsoft.com/office/drawing/2014/chart" uri="{C3380CC4-5D6E-409C-BE32-E72D297353CC}">
              <c16:uniqueId val="{00000000-087F-4074-A55C-7BE6E9CE0F5C}"/>
            </c:ext>
          </c:extLst>
        </c:ser>
        <c:ser>
          <c:idx val="1"/>
          <c:order val="1"/>
          <c:tx>
            <c:strRef>
              <c:f>'Per kommun-team '!$F$378</c:f>
              <c:strCache>
                <c:ptCount val="1"/>
                <c:pt idx="0">
                  <c:v>Årskurs 1</c:v>
                </c:pt>
              </c:strCache>
            </c:strRef>
          </c:tx>
          <c:spPr>
            <a:solidFill>
              <a:srgbClr val="0B73AC"/>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'!$G$376:$I$376</c:f>
              <c:strCache>
                <c:ptCount val="3"/>
                <c:pt idx="0">
                  <c:v>Kvinnor</c:v>
                </c:pt>
                <c:pt idx="1">
                  <c:v>Män</c:v>
                </c:pt>
                <c:pt idx="2">
                  <c:v>Totalt</c:v>
                </c:pt>
              </c:strCache>
            </c:strRef>
          </c:cat>
          <c:val>
            <c:numRef>
              <c:f>'Per kommun-team '!$G$378:$I$378</c:f>
              <c:numCache>
                <c:formatCode>General</c:formatCode>
                <c:ptCount val="3"/>
                <c:pt idx="0">
                  <c:v>8</c:v>
                </c:pt>
                <c:pt idx="1">
                  <c:v>1</c:v>
                </c:pt>
                <c:pt idx="2">
                  <c:v>9</c:v>
                </c:pt>
              </c:numCache>
            </c:numRef>
          </c:val>
          <c:extLst>
            <c:ext xmlns:c16="http://schemas.microsoft.com/office/drawing/2014/chart" uri="{C3380CC4-5D6E-409C-BE32-E72D297353CC}">
              <c16:uniqueId val="{00000001-087F-4074-A55C-7BE6E9CE0F5C}"/>
            </c:ext>
          </c:extLst>
        </c:ser>
        <c:ser>
          <c:idx val="2"/>
          <c:order val="2"/>
          <c:tx>
            <c:strRef>
              <c:f>'Per kommun-team '!$F$379</c:f>
              <c:strCache>
                <c:ptCount val="1"/>
                <c:pt idx="0">
                  <c:v>Årskurs 2</c:v>
                </c:pt>
              </c:strCache>
            </c:strRef>
          </c:tx>
          <c:spPr>
            <a:solidFill>
              <a:srgbClr val="00B05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'!$G$376:$I$376</c:f>
              <c:strCache>
                <c:ptCount val="3"/>
                <c:pt idx="0">
                  <c:v>Kvinnor</c:v>
                </c:pt>
                <c:pt idx="1">
                  <c:v>Män</c:v>
                </c:pt>
                <c:pt idx="2">
                  <c:v>Totalt</c:v>
                </c:pt>
              </c:strCache>
            </c:strRef>
          </c:cat>
          <c:val>
            <c:numRef>
              <c:f>'Per kommun-team '!$G$379:$I$379</c:f>
              <c:numCache>
                <c:formatCode>General</c:formatCode>
                <c:ptCount val="3"/>
                <c:pt idx="0">
                  <c:v>0</c:v>
                </c:pt>
                <c:pt idx="1">
                  <c:v>2</c:v>
                </c:pt>
                <c:pt idx="2">
                  <c:v>2</c:v>
                </c:pt>
              </c:numCache>
            </c:numRef>
          </c:val>
          <c:extLst>
            <c:ext xmlns:c16="http://schemas.microsoft.com/office/drawing/2014/chart" uri="{C3380CC4-5D6E-409C-BE32-E72D297353CC}">
              <c16:uniqueId val="{00000002-087F-4074-A55C-7BE6E9CE0F5C}"/>
            </c:ext>
          </c:extLst>
        </c:ser>
        <c:ser>
          <c:idx val="3"/>
          <c:order val="3"/>
          <c:tx>
            <c:strRef>
              <c:f>'Per kommun-team '!$F$380</c:f>
              <c:strCache>
                <c:ptCount val="1"/>
                <c:pt idx="0">
                  <c:v>Årskurs 3</c:v>
                </c:pt>
              </c:strCache>
            </c:strRef>
          </c:tx>
          <c:spPr>
            <a:solidFill>
              <a:srgbClr val="E84949"/>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'!$G$376:$I$376</c:f>
              <c:strCache>
                <c:ptCount val="3"/>
                <c:pt idx="0">
                  <c:v>Kvinnor</c:v>
                </c:pt>
                <c:pt idx="1">
                  <c:v>Män</c:v>
                </c:pt>
                <c:pt idx="2">
                  <c:v>Totalt</c:v>
                </c:pt>
              </c:strCache>
            </c:strRef>
          </c:cat>
          <c:val>
            <c:numRef>
              <c:f>'Per kommun-team '!$G$380:$I$380</c:f>
              <c:numCache>
                <c:formatCode>General</c:formatCode>
                <c:ptCount val="3"/>
                <c:pt idx="0">
                  <c:v>2</c:v>
                </c:pt>
                <c:pt idx="1">
                  <c:v>1</c:v>
                </c:pt>
                <c:pt idx="2">
                  <c:v>3</c:v>
                </c:pt>
              </c:numCache>
            </c:numRef>
          </c:val>
          <c:extLst>
            <c:ext xmlns:c16="http://schemas.microsoft.com/office/drawing/2014/chart" uri="{C3380CC4-5D6E-409C-BE32-E72D297353CC}">
              <c16:uniqueId val="{00000003-087F-4074-A55C-7BE6E9CE0F5C}"/>
            </c:ext>
          </c:extLst>
        </c:ser>
        <c:ser>
          <c:idx val="4"/>
          <c:order val="4"/>
          <c:tx>
            <c:strRef>
              <c:f>'Per kommun-team '!$F$381</c:f>
              <c:strCache>
                <c:ptCount val="1"/>
                <c:pt idx="0">
                  <c:v>IM-1</c:v>
                </c:pt>
              </c:strCache>
            </c:strRef>
          </c:tx>
          <c:spPr>
            <a:solidFill>
              <a:schemeClr val="accent5">
                <a:lumMod val="40000"/>
                <a:lumOff val="6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'!$G$376:$I$376</c:f>
              <c:strCache>
                <c:ptCount val="3"/>
                <c:pt idx="0">
                  <c:v>Kvinnor</c:v>
                </c:pt>
                <c:pt idx="1">
                  <c:v>Män</c:v>
                </c:pt>
                <c:pt idx="2">
                  <c:v>Totalt</c:v>
                </c:pt>
              </c:strCache>
            </c:strRef>
          </c:cat>
          <c:val>
            <c:numRef>
              <c:f>'Per kommun-team '!$G$381:$I$381</c:f>
              <c:numCache>
                <c:formatCode>General</c:formatCode>
                <c:ptCount val="3"/>
                <c:pt idx="0">
                  <c:v>5</c:v>
                </c:pt>
                <c:pt idx="1">
                  <c:v>6</c:v>
                </c:pt>
                <c:pt idx="2">
                  <c:v>11</c:v>
                </c:pt>
              </c:numCache>
            </c:numRef>
          </c:val>
          <c:extLst>
            <c:ext xmlns:c16="http://schemas.microsoft.com/office/drawing/2014/chart" uri="{C3380CC4-5D6E-409C-BE32-E72D297353CC}">
              <c16:uniqueId val="{00000004-087F-4074-A55C-7BE6E9CE0F5C}"/>
            </c:ext>
          </c:extLst>
        </c:ser>
        <c:ser>
          <c:idx val="5"/>
          <c:order val="5"/>
          <c:tx>
            <c:strRef>
              <c:f>'Per kommun-team '!$F$382</c:f>
              <c:strCache>
                <c:ptCount val="1"/>
                <c:pt idx="0">
                  <c:v>IM-2</c:v>
                </c:pt>
              </c:strCache>
            </c:strRef>
          </c:tx>
          <c:spPr>
            <a:solidFill>
              <a:schemeClr val="accent6">
                <a:lumMod val="75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'!$G$376:$I$376</c:f>
              <c:strCache>
                <c:ptCount val="3"/>
                <c:pt idx="0">
                  <c:v>Kvinnor</c:v>
                </c:pt>
                <c:pt idx="1">
                  <c:v>Män</c:v>
                </c:pt>
                <c:pt idx="2">
                  <c:v>Totalt</c:v>
                </c:pt>
              </c:strCache>
            </c:strRef>
          </c:cat>
          <c:val>
            <c:numRef>
              <c:f>'Per kommun-team '!$G$382:$I$382</c:f>
              <c:numCache>
                <c:formatCode>General</c:formatCode>
                <c:ptCount val="3"/>
                <c:pt idx="0">
                  <c:v>1</c:v>
                </c:pt>
                <c:pt idx="1">
                  <c:v>2</c:v>
                </c:pt>
                <c:pt idx="2">
                  <c:v>3</c:v>
                </c:pt>
              </c:numCache>
            </c:numRef>
          </c:val>
          <c:extLst>
            <c:ext xmlns:c16="http://schemas.microsoft.com/office/drawing/2014/chart" uri="{C3380CC4-5D6E-409C-BE32-E72D297353CC}">
              <c16:uniqueId val="{00000005-087F-4074-A55C-7BE6E9CE0F5C}"/>
            </c:ext>
          </c:extLst>
        </c:ser>
        <c:dLbls>
          <c:dLblPos val="outEnd"/>
          <c:showLegendKey val="0"/>
          <c:showVal val="1"/>
          <c:showCatName val="0"/>
          <c:showSerName val="0"/>
          <c:showPercent val="0"/>
          <c:showBubbleSize val="0"/>
        </c:dLbls>
        <c:gapWidth val="219"/>
        <c:overlap val="-27"/>
        <c:axId val="229092352"/>
        <c:axId val="228983552"/>
      </c:barChart>
      <c:catAx>
        <c:axId val="229092352"/>
        <c:scaling>
          <c:orientation val="minMax"/>
        </c:scaling>
        <c:delete val="0"/>
        <c:axPos val="b"/>
        <c:numFmt formatCode="General" sourceLinked="0"/>
        <c:majorTickMark val="none"/>
        <c:minorTickMark val="none"/>
        <c:tickLblPos val="nextTo"/>
        <c:txPr>
          <a:bodyPr/>
          <a:lstStyle/>
          <a:p>
            <a:pPr>
              <a:defRPr b="1"/>
            </a:pPr>
            <a:endParaRPr lang="sv-SE"/>
          </a:p>
        </c:txPr>
        <c:crossAx val="228983552"/>
        <c:crosses val="autoZero"/>
        <c:auto val="1"/>
        <c:lblAlgn val="ctr"/>
        <c:lblOffset val="100"/>
        <c:noMultiLvlLbl val="0"/>
      </c:catAx>
      <c:valAx>
        <c:axId val="228983552"/>
        <c:scaling>
          <c:orientation val="minMax"/>
          <c:max val="12"/>
          <c:min val="0"/>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229092352"/>
        <c:crosses val="autoZero"/>
        <c:crossBetween val="between"/>
        <c:majorUnit val="2"/>
      </c:valAx>
    </c:plotArea>
    <c:legend>
      <c:legendPos val="b"/>
      <c:overlay val="0"/>
    </c:legend>
    <c:plotVisOnly val="1"/>
    <c:dispBlanksAs val="gap"/>
    <c:showDLblsOverMax val="0"/>
  </c:chart>
  <c:txPr>
    <a:bodyPr/>
    <a:lstStyle/>
    <a:p>
      <a:pPr>
        <a:defRPr sz="1400">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'!$F$388</c:f>
              <c:strCache>
                <c:ptCount val="1"/>
              </c:strCache>
            </c:strRef>
          </c:tx>
          <c:spPr>
            <a:solidFill>
              <a:srgbClr val="F8DA6E"/>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'!$G$387:$I$387</c:f>
              <c:strCache>
                <c:ptCount val="3"/>
                <c:pt idx="0">
                  <c:v>Kvinnor</c:v>
                </c:pt>
                <c:pt idx="1">
                  <c:v>Män</c:v>
                </c:pt>
                <c:pt idx="2">
                  <c:v>Totalt</c:v>
                </c:pt>
              </c:strCache>
            </c:strRef>
          </c:cat>
          <c:val>
            <c:numRef>
              <c:f>'Per kommun-team '!$G$388:$I$388</c:f>
              <c:numCache>
                <c:formatCode>General</c:formatCode>
                <c:ptCount val="3"/>
              </c:numCache>
            </c:numRef>
          </c:val>
          <c:extLst>
            <c:ext xmlns:c16="http://schemas.microsoft.com/office/drawing/2014/chart" uri="{C3380CC4-5D6E-409C-BE32-E72D297353CC}">
              <c16:uniqueId val="{00000000-16BE-4C5E-B795-1C6058CF090E}"/>
            </c:ext>
          </c:extLst>
        </c:ser>
        <c:ser>
          <c:idx val="1"/>
          <c:order val="1"/>
          <c:tx>
            <c:strRef>
              <c:f>'Per kommun-team '!$F$389</c:f>
              <c:strCache>
                <c:ptCount val="1"/>
                <c:pt idx="0">
                  <c:v>Årskurs 1</c:v>
                </c:pt>
              </c:strCache>
            </c:strRef>
          </c:tx>
          <c:spPr>
            <a:solidFill>
              <a:srgbClr val="0B73AC"/>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'!$G$387:$I$387</c:f>
              <c:strCache>
                <c:ptCount val="3"/>
                <c:pt idx="0">
                  <c:v>Kvinnor</c:v>
                </c:pt>
                <c:pt idx="1">
                  <c:v>Män</c:v>
                </c:pt>
                <c:pt idx="2">
                  <c:v>Totalt</c:v>
                </c:pt>
              </c:strCache>
            </c:strRef>
          </c:cat>
          <c:val>
            <c:numRef>
              <c:f>'Per kommun-team '!$G$389:$I$389</c:f>
              <c:numCache>
                <c:formatCode>General</c:formatCode>
                <c:ptCount val="3"/>
                <c:pt idx="0">
                  <c:v>5</c:v>
                </c:pt>
                <c:pt idx="1">
                  <c:v>7</c:v>
                </c:pt>
                <c:pt idx="2">
                  <c:v>12</c:v>
                </c:pt>
              </c:numCache>
            </c:numRef>
          </c:val>
          <c:extLst>
            <c:ext xmlns:c16="http://schemas.microsoft.com/office/drawing/2014/chart" uri="{C3380CC4-5D6E-409C-BE32-E72D297353CC}">
              <c16:uniqueId val="{00000001-16BE-4C5E-B795-1C6058CF090E}"/>
            </c:ext>
          </c:extLst>
        </c:ser>
        <c:ser>
          <c:idx val="2"/>
          <c:order val="2"/>
          <c:tx>
            <c:strRef>
              <c:f>'Per kommun-team '!$F$390</c:f>
              <c:strCache>
                <c:ptCount val="1"/>
                <c:pt idx="0">
                  <c:v>Årskurs 2</c:v>
                </c:pt>
              </c:strCache>
            </c:strRef>
          </c:tx>
          <c:spPr>
            <a:solidFill>
              <a:srgbClr val="00B05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'!$G$387:$I$387</c:f>
              <c:strCache>
                <c:ptCount val="3"/>
                <c:pt idx="0">
                  <c:v>Kvinnor</c:v>
                </c:pt>
                <c:pt idx="1">
                  <c:v>Män</c:v>
                </c:pt>
                <c:pt idx="2">
                  <c:v>Totalt</c:v>
                </c:pt>
              </c:strCache>
            </c:strRef>
          </c:cat>
          <c:val>
            <c:numRef>
              <c:f>'Per kommun-team '!$G$390:$I$390</c:f>
              <c:numCache>
                <c:formatCode>General</c:formatCode>
                <c:ptCount val="3"/>
                <c:pt idx="0">
                  <c:v>4</c:v>
                </c:pt>
                <c:pt idx="1">
                  <c:v>4</c:v>
                </c:pt>
                <c:pt idx="2">
                  <c:v>8</c:v>
                </c:pt>
              </c:numCache>
            </c:numRef>
          </c:val>
          <c:extLst>
            <c:ext xmlns:c16="http://schemas.microsoft.com/office/drawing/2014/chart" uri="{C3380CC4-5D6E-409C-BE32-E72D297353CC}">
              <c16:uniqueId val="{00000002-16BE-4C5E-B795-1C6058CF090E}"/>
            </c:ext>
          </c:extLst>
        </c:ser>
        <c:ser>
          <c:idx val="3"/>
          <c:order val="3"/>
          <c:tx>
            <c:strRef>
              <c:f>'Per kommun-team '!$F$391</c:f>
              <c:strCache>
                <c:ptCount val="1"/>
                <c:pt idx="0">
                  <c:v>Årskurs 3</c:v>
                </c:pt>
              </c:strCache>
            </c:strRef>
          </c:tx>
          <c:spPr>
            <a:solidFill>
              <a:srgbClr val="E84949"/>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'!$G$387:$I$387</c:f>
              <c:strCache>
                <c:ptCount val="3"/>
                <c:pt idx="0">
                  <c:v>Kvinnor</c:v>
                </c:pt>
                <c:pt idx="1">
                  <c:v>Män</c:v>
                </c:pt>
                <c:pt idx="2">
                  <c:v>Totalt</c:v>
                </c:pt>
              </c:strCache>
            </c:strRef>
          </c:cat>
          <c:val>
            <c:numRef>
              <c:f>'Per kommun-team '!$G$391:$I$391</c:f>
              <c:numCache>
                <c:formatCode>General</c:formatCode>
                <c:ptCount val="3"/>
                <c:pt idx="0">
                  <c:v>1</c:v>
                </c:pt>
                <c:pt idx="1">
                  <c:v>3</c:v>
                </c:pt>
                <c:pt idx="2">
                  <c:v>4</c:v>
                </c:pt>
              </c:numCache>
            </c:numRef>
          </c:val>
          <c:extLst>
            <c:ext xmlns:c16="http://schemas.microsoft.com/office/drawing/2014/chart" uri="{C3380CC4-5D6E-409C-BE32-E72D297353CC}">
              <c16:uniqueId val="{00000003-16BE-4C5E-B795-1C6058CF090E}"/>
            </c:ext>
          </c:extLst>
        </c:ser>
        <c:ser>
          <c:idx val="4"/>
          <c:order val="4"/>
          <c:tx>
            <c:strRef>
              <c:f>'Per kommun-team '!$F$392</c:f>
              <c:strCache>
                <c:ptCount val="1"/>
                <c:pt idx="0">
                  <c:v>Årskurs 4</c:v>
                </c:pt>
              </c:strCache>
            </c:strRef>
          </c:tx>
          <c:spPr>
            <a:solidFill>
              <a:schemeClr val="accent2"/>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'!$G$387:$I$387</c:f>
              <c:strCache>
                <c:ptCount val="3"/>
                <c:pt idx="0">
                  <c:v>Kvinnor</c:v>
                </c:pt>
                <c:pt idx="1">
                  <c:v>Män</c:v>
                </c:pt>
                <c:pt idx="2">
                  <c:v>Totalt</c:v>
                </c:pt>
              </c:strCache>
            </c:strRef>
          </c:cat>
          <c:val>
            <c:numRef>
              <c:f>'Per kommun-team '!$G$392:$I$392</c:f>
              <c:numCache>
                <c:formatCode>General</c:formatCode>
                <c:ptCount val="3"/>
                <c:pt idx="0">
                  <c:v>0</c:v>
                </c:pt>
                <c:pt idx="1">
                  <c:v>1</c:v>
                </c:pt>
                <c:pt idx="2">
                  <c:v>1</c:v>
                </c:pt>
              </c:numCache>
            </c:numRef>
          </c:val>
          <c:extLst>
            <c:ext xmlns:c16="http://schemas.microsoft.com/office/drawing/2014/chart" uri="{C3380CC4-5D6E-409C-BE32-E72D297353CC}">
              <c16:uniqueId val="{00000004-16BE-4C5E-B795-1C6058CF090E}"/>
            </c:ext>
          </c:extLst>
        </c:ser>
        <c:ser>
          <c:idx val="5"/>
          <c:order val="5"/>
          <c:tx>
            <c:strRef>
              <c:f>'Per kommun-team '!$F$393</c:f>
              <c:strCache>
                <c:ptCount val="1"/>
                <c:pt idx="0">
                  <c:v>IM-1</c:v>
                </c:pt>
              </c:strCache>
            </c:strRef>
          </c:tx>
          <c:spPr>
            <a:solidFill>
              <a:schemeClr val="accent5">
                <a:lumMod val="40000"/>
                <a:lumOff val="6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'Per kommun-team '!$G$387:$I$387</c:f>
              <c:strCache>
                <c:ptCount val="3"/>
                <c:pt idx="0">
                  <c:v>Kvinnor</c:v>
                </c:pt>
                <c:pt idx="1">
                  <c:v>Män</c:v>
                </c:pt>
                <c:pt idx="2">
                  <c:v>Totalt</c:v>
                </c:pt>
              </c:strCache>
            </c:strRef>
          </c:cat>
          <c:val>
            <c:numRef>
              <c:f>'Per kommun-team '!$G$393:$I$393</c:f>
              <c:numCache>
                <c:formatCode>General</c:formatCode>
                <c:ptCount val="3"/>
                <c:pt idx="0">
                  <c:v>1</c:v>
                </c:pt>
                <c:pt idx="1">
                  <c:v>2</c:v>
                </c:pt>
                <c:pt idx="2">
                  <c:v>3</c:v>
                </c:pt>
              </c:numCache>
            </c:numRef>
          </c:val>
          <c:extLst>
            <c:ext xmlns:c16="http://schemas.microsoft.com/office/drawing/2014/chart" uri="{C3380CC4-5D6E-409C-BE32-E72D297353CC}">
              <c16:uniqueId val="{00000005-16BE-4C5E-B795-1C6058CF090E}"/>
            </c:ext>
          </c:extLst>
        </c:ser>
        <c:ser>
          <c:idx val="6"/>
          <c:order val="6"/>
          <c:tx>
            <c:strRef>
              <c:f>'Per kommun-team '!$F$394</c:f>
              <c:strCache>
                <c:ptCount val="1"/>
                <c:pt idx="0">
                  <c:v>IM-2</c:v>
                </c:pt>
              </c:strCache>
            </c:strRef>
          </c:tx>
          <c:spPr>
            <a:solidFill>
              <a:schemeClr val="accent6">
                <a:lumMod val="75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'Per kommun-team '!$G$387:$I$387</c:f>
              <c:strCache>
                <c:ptCount val="3"/>
                <c:pt idx="0">
                  <c:v>Kvinnor</c:v>
                </c:pt>
                <c:pt idx="1">
                  <c:v>Män</c:v>
                </c:pt>
                <c:pt idx="2">
                  <c:v>Totalt</c:v>
                </c:pt>
              </c:strCache>
            </c:strRef>
          </c:cat>
          <c:val>
            <c:numRef>
              <c:f>'Per kommun-team '!$G$394:$I$394</c:f>
              <c:numCache>
                <c:formatCode>General</c:formatCode>
                <c:ptCount val="3"/>
                <c:pt idx="0">
                  <c:v>1</c:v>
                </c:pt>
                <c:pt idx="1">
                  <c:v>1</c:v>
                </c:pt>
                <c:pt idx="2">
                  <c:v>2</c:v>
                </c:pt>
              </c:numCache>
            </c:numRef>
          </c:val>
          <c:extLst>
            <c:ext xmlns:c16="http://schemas.microsoft.com/office/drawing/2014/chart" uri="{C3380CC4-5D6E-409C-BE32-E72D297353CC}">
              <c16:uniqueId val="{00000006-16BE-4C5E-B795-1C6058CF090E}"/>
            </c:ext>
          </c:extLst>
        </c:ser>
        <c:dLbls>
          <c:dLblPos val="outEnd"/>
          <c:showLegendKey val="0"/>
          <c:showVal val="1"/>
          <c:showCatName val="0"/>
          <c:showSerName val="0"/>
          <c:showPercent val="0"/>
          <c:showBubbleSize val="0"/>
        </c:dLbls>
        <c:gapWidth val="219"/>
        <c:overlap val="-27"/>
        <c:axId val="229030912"/>
        <c:axId val="229577472"/>
      </c:barChart>
      <c:catAx>
        <c:axId val="229030912"/>
        <c:scaling>
          <c:orientation val="minMax"/>
        </c:scaling>
        <c:delete val="0"/>
        <c:axPos val="b"/>
        <c:numFmt formatCode="General" sourceLinked="0"/>
        <c:majorTickMark val="none"/>
        <c:minorTickMark val="none"/>
        <c:tickLblPos val="nextTo"/>
        <c:txPr>
          <a:bodyPr/>
          <a:lstStyle/>
          <a:p>
            <a:pPr>
              <a:defRPr b="1"/>
            </a:pPr>
            <a:endParaRPr lang="sv-SE"/>
          </a:p>
        </c:txPr>
        <c:crossAx val="229577472"/>
        <c:crosses val="autoZero"/>
        <c:auto val="1"/>
        <c:lblAlgn val="ctr"/>
        <c:lblOffset val="100"/>
        <c:noMultiLvlLbl val="0"/>
      </c:catAx>
      <c:valAx>
        <c:axId val="229577472"/>
        <c:scaling>
          <c:orientation val="minMax"/>
          <c:max val="14"/>
          <c:min val="0"/>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229030912"/>
        <c:crosses val="autoZero"/>
        <c:crossBetween val="between"/>
        <c:majorUnit val="2"/>
      </c:valAx>
    </c:plotArea>
    <c:legend>
      <c:legendPos val="b"/>
      <c:legendEntry>
        <c:idx val="0"/>
        <c:delete val="1"/>
      </c:legendEntry>
      <c:overlay val="0"/>
    </c:legend>
    <c:plotVisOnly val="1"/>
    <c:dispBlanksAs val="gap"/>
    <c:showDLblsOverMax val="0"/>
  </c:chart>
  <c:txPr>
    <a:bodyPr/>
    <a:lstStyle/>
    <a:p>
      <a:pPr>
        <a:defRPr sz="1400">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Totalt!$C$405</c:f>
              <c:strCache>
                <c:ptCount val="1"/>
                <c:pt idx="0">
                  <c:v>Stora socioekonomiska utmaningar</c:v>
                </c:pt>
              </c:strCache>
            </c:strRef>
          </c:tx>
          <c:spPr>
            <a:solidFill>
              <a:srgbClr val="F8DA6E"/>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Totalt!$D$404:$F$404</c:f>
              <c:strCache>
                <c:ptCount val="3"/>
                <c:pt idx="0">
                  <c:v>Kvinnor</c:v>
                </c:pt>
                <c:pt idx="1">
                  <c:v>Män</c:v>
                </c:pt>
                <c:pt idx="2">
                  <c:v>Totalt</c:v>
                </c:pt>
              </c:strCache>
            </c:strRef>
          </c:cat>
          <c:val>
            <c:numRef>
              <c:f>Totalt!$D$405:$F$405</c:f>
              <c:numCache>
                <c:formatCode>0%</c:formatCode>
                <c:ptCount val="3"/>
                <c:pt idx="0">
                  <c:v>0.02</c:v>
                </c:pt>
                <c:pt idx="1">
                  <c:v>0.02</c:v>
                </c:pt>
                <c:pt idx="2">
                  <c:v>0.02</c:v>
                </c:pt>
              </c:numCache>
            </c:numRef>
          </c:val>
          <c:extLst>
            <c:ext xmlns:c16="http://schemas.microsoft.com/office/drawing/2014/chart" uri="{C3380CC4-5D6E-409C-BE32-E72D297353CC}">
              <c16:uniqueId val="{00000000-2DAD-415B-B4F2-F23EB7A0966D}"/>
            </c:ext>
          </c:extLst>
        </c:ser>
        <c:ser>
          <c:idx val="1"/>
          <c:order val="1"/>
          <c:tx>
            <c:strRef>
              <c:f>Totalt!$C$406</c:f>
              <c:strCache>
                <c:ptCount val="1"/>
                <c:pt idx="0">
                  <c:v>Socioekonomiska utmaningar</c:v>
                </c:pt>
              </c:strCache>
            </c:strRef>
          </c:tx>
          <c:spPr>
            <a:solidFill>
              <a:srgbClr val="0B73AC"/>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Totalt!$D$404:$F$404</c:f>
              <c:strCache>
                <c:ptCount val="3"/>
                <c:pt idx="0">
                  <c:v>Kvinnor</c:v>
                </c:pt>
                <c:pt idx="1">
                  <c:v>Män</c:v>
                </c:pt>
                <c:pt idx="2">
                  <c:v>Totalt</c:v>
                </c:pt>
              </c:strCache>
            </c:strRef>
          </c:cat>
          <c:val>
            <c:numRef>
              <c:f>Totalt!$D$406:$F$406</c:f>
              <c:numCache>
                <c:formatCode>0%</c:formatCode>
                <c:ptCount val="3"/>
                <c:pt idx="0">
                  <c:v>0.22</c:v>
                </c:pt>
                <c:pt idx="1">
                  <c:v>0.15</c:v>
                </c:pt>
                <c:pt idx="2">
                  <c:v>0.18</c:v>
                </c:pt>
              </c:numCache>
            </c:numRef>
          </c:val>
          <c:extLst>
            <c:ext xmlns:c16="http://schemas.microsoft.com/office/drawing/2014/chart" uri="{C3380CC4-5D6E-409C-BE32-E72D297353CC}">
              <c16:uniqueId val="{00000001-2DAD-415B-B4F2-F23EB7A0966D}"/>
            </c:ext>
          </c:extLst>
        </c:ser>
        <c:ser>
          <c:idx val="2"/>
          <c:order val="2"/>
          <c:tx>
            <c:strRef>
              <c:f>Totalt!$C$407</c:f>
              <c:strCache>
                <c:ptCount val="1"/>
                <c:pt idx="0">
                  <c:v>Övriga områden</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Totalt!$D$404:$F$404</c:f>
              <c:strCache>
                <c:ptCount val="3"/>
                <c:pt idx="0">
                  <c:v>Kvinnor</c:v>
                </c:pt>
                <c:pt idx="1">
                  <c:v>Män</c:v>
                </c:pt>
                <c:pt idx="2">
                  <c:v>Totalt</c:v>
                </c:pt>
              </c:strCache>
            </c:strRef>
          </c:cat>
          <c:val>
            <c:numRef>
              <c:f>Totalt!$D$407:$F$407</c:f>
              <c:numCache>
                <c:formatCode>0%</c:formatCode>
                <c:ptCount val="3"/>
                <c:pt idx="0">
                  <c:v>0.76</c:v>
                </c:pt>
                <c:pt idx="1">
                  <c:v>0.83</c:v>
                </c:pt>
                <c:pt idx="2">
                  <c:v>0.8</c:v>
                </c:pt>
              </c:numCache>
            </c:numRef>
          </c:val>
          <c:extLst>
            <c:ext xmlns:c16="http://schemas.microsoft.com/office/drawing/2014/chart" uri="{C3380CC4-5D6E-409C-BE32-E72D297353CC}">
              <c16:uniqueId val="{00000002-2DAD-415B-B4F2-F23EB7A0966D}"/>
            </c:ext>
          </c:extLst>
        </c:ser>
        <c:dLbls>
          <c:dLblPos val="outEnd"/>
          <c:showLegendKey val="0"/>
          <c:showVal val="1"/>
          <c:showCatName val="0"/>
          <c:showSerName val="0"/>
          <c:showPercent val="0"/>
          <c:showBubbleSize val="0"/>
        </c:dLbls>
        <c:gapWidth val="219"/>
        <c:overlap val="-27"/>
        <c:axId val="368797872"/>
        <c:axId val="368796072"/>
      </c:barChart>
      <c:catAx>
        <c:axId val="36879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368796072"/>
        <c:crosses val="autoZero"/>
        <c:auto val="1"/>
        <c:lblAlgn val="ctr"/>
        <c:lblOffset val="100"/>
        <c:noMultiLvlLbl val="0"/>
      </c:catAx>
      <c:valAx>
        <c:axId val="36879607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36879787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'!$E$554</c:f>
              <c:strCache>
                <c:ptCount val="1"/>
                <c:pt idx="0">
                  <c:v>Stora socioekonomiska utmaningar</c:v>
                </c:pt>
              </c:strCache>
            </c:strRef>
          </c:tx>
          <c:spPr>
            <a:solidFill>
              <a:srgbClr val="F8DA6E"/>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'!$F$553:$H$553</c:f>
              <c:strCache>
                <c:ptCount val="3"/>
                <c:pt idx="0">
                  <c:v>Kvinnor</c:v>
                </c:pt>
                <c:pt idx="1">
                  <c:v>Män</c:v>
                </c:pt>
                <c:pt idx="2">
                  <c:v>Totalt</c:v>
                </c:pt>
              </c:strCache>
            </c:strRef>
          </c:cat>
          <c:val>
            <c:numRef>
              <c:f>'Per kommun-team '!$F$554:$H$554</c:f>
              <c:numCache>
                <c:formatCode>0%</c:formatCode>
                <c:ptCount val="3"/>
                <c:pt idx="0">
                  <c:v>0.05</c:v>
                </c:pt>
                <c:pt idx="1">
                  <c:v>0.05</c:v>
                </c:pt>
                <c:pt idx="2">
                  <c:v>0.06</c:v>
                </c:pt>
              </c:numCache>
            </c:numRef>
          </c:val>
          <c:extLst>
            <c:ext xmlns:c16="http://schemas.microsoft.com/office/drawing/2014/chart" uri="{C3380CC4-5D6E-409C-BE32-E72D297353CC}">
              <c16:uniqueId val="{00000000-1589-42D2-8162-6ACDD085EA00}"/>
            </c:ext>
          </c:extLst>
        </c:ser>
        <c:ser>
          <c:idx val="1"/>
          <c:order val="1"/>
          <c:tx>
            <c:strRef>
              <c:f>'Per kommun-team '!$E$555</c:f>
              <c:strCache>
                <c:ptCount val="1"/>
                <c:pt idx="0">
                  <c:v>Socioekonomiska utmaningar</c:v>
                </c:pt>
              </c:strCache>
            </c:strRef>
          </c:tx>
          <c:spPr>
            <a:solidFill>
              <a:srgbClr val="0B73AC"/>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'!$F$553:$H$553</c:f>
              <c:strCache>
                <c:ptCount val="3"/>
                <c:pt idx="0">
                  <c:v>Kvinnor</c:v>
                </c:pt>
                <c:pt idx="1">
                  <c:v>Män</c:v>
                </c:pt>
                <c:pt idx="2">
                  <c:v>Totalt</c:v>
                </c:pt>
              </c:strCache>
            </c:strRef>
          </c:cat>
          <c:val>
            <c:numRef>
              <c:f>'Per kommun-team '!$F$555:$H$555</c:f>
              <c:numCache>
                <c:formatCode>0%</c:formatCode>
                <c:ptCount val="3"/>
                <c:pt idx="0">
                  <c:v>0.1</c:v>
                </c:pt>
                <c:pt idx="1">
                  <c:v>0.05</c:v>
                </c:pt>
                <c:pt idx="2">
                  <c:v>0.08</c:v>
                </c:pt>
              </c:numCache>
            </c:numRef>
          </c:val>
          <c:extLst>
            <c:ext xmlns:c16="http://schemas.microsoft.com/office/drawing/2014/chart" uri="{C3380CC4-5D6E-409C-BE32-E72D297353CC}">
              <c16:uniqueId val="{00000001-1589-42D2-8162-6ACDD085EA00}"/>
            </c:ext>
          </c:extLst>
        </c:ser>
        <c:ser>
          <c:idx val="2"/>
          <c:order val="2"/>
          <c:tx>
            <c:strRef>
              <c:f>'Per kommun-team '!$E$556</c:f>
              <c:strCache>
                <c:ptCount val="1"/>
                <c:pt idx="0">
                  <c:v>Övriga områden</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'!$F$553:$H$553</c:f>
              <c:strCache>
                <c:ptCount val="3"/>
                <c:pt idx="0">
                  <c:v>Kvinnor</c:v>
                </c:pt>
                <c:pt idx="1">
                  <c:v>Män</c:v>
                </c:pt>
                <c:pt idx="2">
                  <c:v>Totalt</c:v>
                </c:pt>
              </c:strCache>
            </c:strRef>
          </c:cat>
          <c:val>
            <c:numRef>
              <c:f>'Per kommun-team '!$F$556:$H$556</c:f>
              <c:numCache>
                <c:formatCode>0%</c:formatCode>
                <c:ptCount val="3"/>
                <c:pt idx="0">
                  <c:v>0.85</c:v>
                </c:pt>
                <c:pt idx="1">
                  <c:v>0.9</c:v>
                </c:pt>
                <c:pt idx="2">
                  <c:v>0.86</c:v>
                </c:pt>
              </c:numCache>
            </c:numRef>
          </c:val>
          <c:extLst>
            <c:ext xmlns:c16="http://schemas.microsoft.com/office/drawing/2014/chart" uri="{C3380CC4-5D6E-409C-BE32-E72D297353CC}">
              <c16:uniqueId val="{00000002-1589-42D2-8162-6ACDD085EA00}"/>
            </c:ext>
          </c:extLst>
        </c:ser>
        <c:dLbls>
          <c:dLblPos val="outEnd"/>
          <c:showLegendKey val="0"/>
          <c:showVal val="1"/>
          <c:showCatName val="0"/>
          <c:showSerName val="0"/>
          <c:showPercent val="0"/>
          <c:showBubbleSize val="0"/>
        </c:dLbls>
        <c:gapWidth val="219"/>
        <c:overlap val="-27"/>
        <c:axId val="413541208"/>
        <c:axId val="413543008"/>
      </c:barChart>
      <c:catAx>
        <c:axId val="41354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413543008"/>
        <c:crosses val="autoZero"/>
        <c:auto val="1"/>
        <c:lblAlgn val="ctr"/>
        <c:lblOffset val="100"/>
        <c:noMultiLvlLbl val="0"/>
      </c:catAx>
      <c:valAx>
        <c:axId val="4135430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413541208"/>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'!$E$582</c:f>
              <c:strCache>
                <c:ptCount val="1"/>
              </c:strCache>
            </c:strRef>
          </c:tx>
          <c:spPr>
            <a:solidFill>
              <a:srgbClr val="F8DA6E"/>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'!$F$581:$H$581</c:f>
              <c:strCache>
                <c:ptCount val="3"/>
                <c:pt idx="0">
                  <c:v>Kvinnor</c:v>
                </c:pt>
                <c:pt idx="1">
                  <c:v>Män</c:v>
                </c:pt>
                <c:pt idx="2">
                  <c:v>Totalt</c:v>
                </c:pt>
              </c:strCache>
            </c:strRef>
          </c:cat>
          <c:val>
            <c:numRef>
              <c:f>'Per kommun-team '!$F$582:$H$582</c:f>
              <c:numCache>
                <c:formatCode>General</c:formatCode>
                <c:ptCount val="3"/>
              </c:numCache>
            </c:numRef>
          </c:val>
          <c:extLst>
            <c:ext xmlns:c16="http://schemas.microsoft.com/office/drawing/2014/chart" uri="{C3380CC4-5D6E-409C-BE32-E72D297353CC}">
              <c16:uniqueId val="{00000000-6D85-41E9-A039-FDE9211363D9}"/>
            </c:ext>
          </c:extLst>
        </c:ser>
        <c:ser>
          <c:idx val="1"/>
          <c:order val="1"/>
          <c:tx>
            <c:strRef>
              <c:f>'Per kommun-team '!$E$583</c:f>
              <c:strCache>
                <c:ptCount val="1"/>
                <c:pt idx="0">
                  <c:v>Socioekonomiska utmaningar</c:v>
                </c:pt>
              </c:strCache>
            </c:strRef>
          </c:tx>
          <c:spPr>
            <a:solidFill>
              <a:srgbClr val="0B73AC"/>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'!$F$581:$H$581</c:f>
              <c:strCache>
                <c:ptCount val="3"/>
                <c:pt idx="0">
                  <c:v>Kvinnor</c:v>
                </c:pt>
                <c:pt idx="1">
                  <c:v>Män</c:v>
                </c:pt>
                <c:pt idx="2">
                  <c:v>Totalt</c:v>
                </c:pt>
              </c:strCache>
            </c:strRef>
          </c:cat>
          <c:val>
            <c:numRef>
              <c:f>'Per kommun-team '!$F$583:$H$583</c:f>
              <c:numCache>
                <c:formatCode>0%</c:formatCode>
                <c:ptCount val="3"/>
                <c:pt idx="0">
                  <c:v>0.42</c:v>
                </c:pt>
                <c:pt idx="1">
                  <c:v>0.17</c:v>
                </c:pt>
                <c:pt idx="2">
                  <c:v>0.27</c:v>
                </c:pt>
              </c:numCache>
            </c:numRef>
          </c:val>
          <c:extLst>
            <c:ext xmlns:c16="http://schemas.microsoft.com/office/drawing/2014/chart" uri="{C3380CC4-5D6E-409C-BE32-E72D297353CC}">
              <c16:uniqueId val="{00000001-6D85-41E9-A039-FDE9211363D9}"/>
            </c:ext>
          </c:extLst>
        </c:ser>
        <c:ser>
          <c:idx val="2"/>
          <c:order val="2"/>
          <c:tx>
            <c:strRef>
              <c:f>'Per kommun-team '!$E$584</c:f>
              <c:strCache>
                <c:ptCount val="1"/>
                <c:pt idx="0">
                  <c:v>Övriga områden</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'!$F$581:$H$581</c:f>
              <c:strCache>
                <c:ptCount val="3"/>
                <c:pt idx="0">
                  <c:v>Kvinnor</c:v>
                </c:pt>
                <c:pt idx="1">
                  <c:v>Män</c:v>
                </c:pt>
                <c:pt idx="2">
                  <c:v>Totalt</c:v>
                </c:pt>
              </c:strCache>
            </c:strRef>
          </c:cat>
          <c:val>
            <c:numRef>
              <c:f>'Per kommun-team '!$F$584:$H$584</c:f>
              <c:numCache>
                <c:formatCode>0%</c:formatCode>
                <c:ptCount val="3"/>
                <c:pt idx="0">
                  <c:v>0.57999999999999996</c:v>
                </c:pt>
                <c:pt idx="1">
                  <c:v>0.83</c:v>
                </c:pt>
                <c:pt idx="2">
                  <c:v>0.73</c:v>
                </c:pt>
              </c:numCache>
            </c:numRef>
          </c:val>
          <c:extLst>
            <c:ext xmlns:c16="http://schemas.microsoft.com/office/drawing/2014/chart" uri="{C3380CC4-5D6E-409C-BE32-E72D297353CC}">
              <c16:uniqueId val="{00000002-6D85-41E9-A039-FDE9211363D9}"/>
            </c:ext>
          </c:extLst>
        </c:ser>
        <c:dLbls>
          <c:dLblPos val="outEnd"/>
          <c:showLegendKey val="0"/>
          <c:showVal val="1"/>
          <c:showCatName val="0"/>
          <c:showSerName val="0"/>
          <c:showPercent val="0"/>
          <c:showBubbleSize val="0"/>
        </c:dLbls>
        <c:gapWidth val="219"/>
        <c:overlap val="-27"/>
        <c:axId val="779903928"/>
        <c:axId val="779905368"/>
      </c:barChart>
      <c:catAx>
        <c:axId val="77990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779905368"/>
        <c:crosses val="autoZero"/>
        <c:auto val="1"/>
        <c:lblAlgn val="ctr"/>
        <c:lblOffset val="100"/>
        <c:noMultiLvlLbl val="0"/>
      </c:catAx>
      <c:valAx>
        <c:axId val="7799053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779903928"/>
        <c:crosses val="autoZero"/>
        <c:crossBetween val="between"/>
        <c:majorUnit val="0.2"/>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'!$E$568</c:f>
              <c:strCache>
                <c:ptCount val="1"/>
              </c:strCache>
            </c:strRef>
          </c:tx>
          <c:spPr>
            <a:solidFill>
              <a:srgbClr val="F8DA6E"/>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'!$F$567:$H$567</c:f>
              <c:strCache>
                <c:ptCount val="3"/>
                <c:pt idx="0">
                  <c:v>Kvinnor</c:v>
                </c:pt>
                <c:pt idx="1">
                  <c:v>Män</c:v>
                </c:pt>
                <c:pt idx="2">
                  <c:v>Totalt</c:v>
                </c:pt>
              </c:strCache>
            </c:strRef>
          </c:cat>
          <c:val>
            <c:numRef>
              <c:f>'Per kommun-team '!$F$568:$H$568</c:f>
              <c:numCache>
                <c:formatCode>General</c:formatCode>
                <c:ptCount val="3"/>
              </c:numCache>
            </c:numRef>
          </c:val>
          <c:extLst>
            <c:ext xmlns:c16="http://schemas.microsoft.com/office/drawing/2014/chart" uri="{C3380CC4-5D6E-409C-BE32-E72D297353CC}">
              <c16:uniqueId val="{00000000-5410-4D66-9DD5-FF6E8DEBE237}"/>
            </c:ext>
          </c:extLst>
        </c:ser>
        <c:ser>
          <c:idx val="1"/>
          <c:order val="1"/>
          <c:tx>
            <c:strRef>
              <c:f>'Per kommun-team '!$E$569</c:f>
              <c:strCache>
                <c:ptCount val="1"/>
                <c:pt idx="0">
                  <c:v>Socioekonomiska utmaningar</c:v>
                </c:pt>
              </c:strCache>
            </c:strRef>
          </c:tx>
          <c:spPr>
            <a:solidFill>
              <a:srgbClr val="0B73AC"/>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'!$F$567:$H$567</c:f>
              <c:strCache>
                <c:ptCount val="3"/>
                <c:pt idx="0">
                  <c:v>Kvinnor</c:v>
                </c:pt>
                <c:pt idx="1">
                  <c:v>Män</c:v>
                </c:pt>
                <c:pt idx="2">
                  <c:v>Totalt</c:v>
                </c:pt>
              </c:strCache>
            </c:strRef>
          </c:cat>
          <c:val>
            <c:numRef>
              <c:f>'Per kommun-team '!$F$569:$H$569</c:f>
              <c:numCache>
                <c:formatCode>0%</c:formatCode>
                <c:ptCount val="3"/>
                <c:pt idx="0">
                  <c:v>0.21</c:v>
                </c:pt>
                <c:pt idx="1">
                  <c:v>0.23</c:v>
                </c:pt>
                <c:pt idx="2">
                  <c:v>0.22</c:v>
                </c:pt>
              </c:numCache>
            </c:numRef>
          </c:val>
          <c:extLst>
            <c:ext xmlns:c16="http://schemas.microsoft.com/office/drawing/2014/chart" uri="{C3380CC4-5D6E-409C-BE32-E72D297353CC}">
              <c16:uniqueId val="{00000001-5410-4D66-9DD5-FF6E8DEBE237}"/>
            </c:ext>
          </c:extLst>
        </c:ser>
        <c:ser>
          <c:idx val="2"/>
          <c:order val="2"/>
          <c:tx>
            <c:strRef>
              <c:f>'Per kommun-team '!$E$570</c:f>
              <c:strCache>
                <c:ptCount val="1"/>
                <c:pt idx="0">
                  <c:v>Övriga områden</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'!$F$567:$H$567</c:f>
              <c:strCache>
                <c:ptCount val="3"/>
                <c:pt idx="0">
                  <c:v>Kvinnor</c:v>
                </c:pt>
                <c:pt idx="1">
                  <c:v>Män</c:v>
                </c:pt>
                <c:pt idx="2">
                  <c:v>Totalt</c:v>
                </c:pt>
              </c:strCache>
            </c:strRef>
          </c:cat>
          <c:val>
            <c:numRef>
              <c:f>'Per kommun-team '!$F$570:$H$570</c:f>
              <c:numCache>
                <c:formatCode>0%</c:formatCode>
                <c:ptCount val="3"/>
                <c:pt idx="0">
                  <c:v>0.79</c:v>
                </c:pt>
                <c:pt idx="1">
                  <c:v>0.77</c:v>
                </c:pt>
                <c:pt idx="2">
                  <c:v>0.78</c:v>
                </c:pt>
              </c:numCache>
            </c:numRef>
          </c:val>
          <c:extLst>
            <c:ext xmlns:c16="http://schemas.microsoft.com/office/drawing/2014/chart" uri="{C3380CC4-5D6E-409C-BE32-E72D297353CC}">
              <c16:uniqueId val="{00000002-5410-4D66-9DD5-FF6E8DEBE237}"/>
            </c:ext>
          </c:extLst>
        </c:ser>
        <c:dLbls>
          <c:dLblPos val="outEnd"/>
          <c:showLegendKey val="0"/>
          <c:showVal val="1"/>
          <c:showCatName val="0"/>
          <c:showSerName val="0"/>
          <c:showPercent val="0"/>
          <c:showBubbleSize val="0"/>
        </c:dLbls>
        <c:gapWidth val="219"/>
        <c:overlap val="-27"/>
        <c:axId val="416464432"/>
        <c:axId val="416465152"/>
      </c:barChart>
      <c:catAx>
        <c:axId val="41646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416465152"/>
        <c:crosses val="autoZero"/>
        <c:auto val="1"/>
        <c:lblAlgn val="ctr"/>
        <c:lblOffset val="100"/>
        <c:noMultiLvlLbl val="0"/>
      </c:catAx>
      <c:valAx>
        <c:axId val="41646515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416464432"/>
        <c:crosses val="autoZero"/>
        <c:crossBetween val="between"/>
        <c:majorUnit val="0.2"/>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'!$E$597</c:f>
              <c:strCache>
                <c:ptCount val="1"/>
                <c:pt idx="0">
                  <c:v>Kvinnor</c:v>
                </c:pt>
              </c:strCache>
            </c:strRef>
          </c:tx>
          <c:spPr>
            <a:solidFill>
              <a:srgbClr val="F8DA6E"/>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'!$F$596:$I$596</c:f>
              <c:strCache>
                <c:ptCount val="4"/>
                <c:pt idx="0">
                  <c:v>Haninge</c:v>
                </c:pt>
                <c:pt idx="1">
                  <c:v>Tyresö</c:v>
                </c:pt>
                <c:pt idx="2">
                  <c:v>Nynäshamn</c:v>
                </c:pt>
                <c:pt idx="3">
                  <c:v>Totalt</c:v>
                </c:pt>
              </c:strCache>
            </c:strRef>
          </c:cat>
          <c:val>
            <c:numRef>
              <c:f>'Per kommun-team '!$F$597:$I$597</c:f>
              <c:numCache>
                <c:formatCode>General</c:formatCode>
                <c:ptCount val="4"/>
                <c:pt idx="0">
                  <c:v>2</c:v>
                </c:pt>
                <c:pt idx="1">
                  <c:v>1</c:v>
                </c:pt>
                <c:pt idx="2">
                  <c:v>4</c:v>
                </c:pt>
                <c:pt idx="3">
                  <c:v>7</c:v>
                </c:pt>
              </c:numCache>
            </c:numRef>
          </c:val>
          <c:extLst>
            <c:ext xmlns:c16="http://schemas.microsoft.com/office/drawing/2014/chart" uri="{C3380CC4-5D6E-409C-BE32-E72D297353CC}">
              <c16:uniqueId val="{00000000-375B-4F9E-B7B3-FC3450BAC47B}"/>
            </c:ext>
          </c:extLst>
        </c:ser>
        <c:ser>
          <c:idx val="1"/>
          <c:order val="1"/>
          <c:tx>
            <c:strRef>
              <c:f>'Per kommun-team '!$E$598</c:f>
              <c:strCache>
                <c:ptCount val="1"/>
                <c:pt idx="0">
                  <c:v>Män</c:v>
                </c:pt>
              </c:strCache>
            </c:strRef>
          </c:tx>
          <c:spPr>
            <a:solidFill>
              <a:srgbClr val="0B73AC"/>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'!$F$596:$I$596</c:f>
              <c:strCache>
                <c:ptCount val="4"/>
                <c:pt idx="0">
                  <c:v>Haninge</c:v>
                </c:pt>
                <c:pt idx="1">
                  <c:v>Tyresö</c:v>
                </c:pt>
                <c:pt idx="2">
                  <c:v>Nynäshamn</c:v>
                </c:pt>
                <c:pt idx="3">
                  <c:v>Totalt</c:v>
                </c:pt>
              </c:strCache>
            </c:strRef>
          </c:cat>
          <c:val>
            <c:numRef>
              <c:f>'Per kommun-team '!$F$598:$I$598</c:f>
              <c:numCache>
                <c:formatCode>General</c:formatCode>
                <c:ptCount val="4"/>
                <c:pt idx="0">
                  <c:v>2</c:v>
                </c:pt>
                <c:pt idx="1">
                  <c:v>2</c:v>
                </c:pt>
                <c:pt idx="2">
                  <c:v>5</c:v>
                </c:pt>
                <c:pt idx="3">
                  <c:v>9</c:v>
                </c:pt>
              </c:numCache>
            </c:numRef>
          </c:val>
          <c:extLst>
            <c:ext xmlns:c16="http://schemas.microsoft.com/office/drawing/2014/chart" uri="{C3380CC4-5D6E-409C-BE32-E72D297353CC}">
              <c16:uniqueId val="{00000001-375B-4F9E-B7B3-FC3450BAC47B}"/>
            </c:ext>
          </c:extLst>
        </c:ser>
        <c:ser>
          <c:idx val="2"/>
          <c:order val="2"/>
          <c:tx>
            <c:strRef>
              <c:f>'Per kommun-team '!$E$599</c:f>
              <c:strCache>
                <c:ptCount val="1"/>
                <c:pt idx="0">
                  <c:v>Totalt</c:v>
                </c:pt>
              </c:strCache>
            </c:strRef>
          </c:tx>
          <c:spPr>
            <a:solidFill>
              <a:srgbClr val="E84949"/>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'!$F$596:$I$596</c:f>
              <c:strCache>
                <c:ptCount val="4"/>
                <c:pt idx="0">
                  <c:v>Haninge</c:v>
                </c:pt>
                <c:pt idx="1">
                  <c:v>Tyresö</c:v>
                </c:pt>
                <c:pt idx="2">
                  <c:v>Nynäshamn</c:v>
                </c:pt>
                <c:pt idx="3">
                  <c:v>Totalt</c:v>
                </c:pt>
              </c:strCache>
            </c:strRef>
          </c:cat>
          <c:val>
            <c:numRef>
              <c:f>'Per kommun-team '!$F$599:$I$599</c:f>
              <c:numCache>
                <c:formatCode>General</c:formatCode>
                <c:ptCount val="4"/>
                <c:pt idx="0">
                  <c:v>4</c:v>
                </c:pt>
                <c:pt idx="1">
                  <c:v>3</c:v>
                </c:pt>
                <c:pt idx="2">
                  <c:v>9</c:v>
                </c:pt>
                <c:pt idx="3">
                  <c:v>16</c:v>
                </c:pt>
              </c:numCache>
            </c:numRef>
          </c:val>
          <c:extLst>
            <c:ext xmlns:c16="http://schemas.microsoft.com/office/drawing/2014/chart" uri="{C3380CC4-5D6E-409C-BE32-E72D297353CC}">
              <c16:uniqueId val="{00000002-375B-4F9E-B7B3-FC3450BAC47B}"/>
            </c:ext>
          </c:extLst>
        </c:ser>
        <c:dLbls>
          <c:dLblPos val="outEnd"/>
          <c:showLegendKey val="0"/>
          <c:showVal val="1"/>
          <c:showCatName val="0"/>
          <c:showSerName val="0"/>
          <c:showPercent val="0"/>
          <c:showBubbleSize val="0"/>
        </c:dLbls>
        <c:gapWidth val="219"/>
        <c:overlap val="-27"/>
        <c:axId val="641945048"/>
        <c:axId val="641940008"/>
      </c:barChart>
      <c:catAx>
        <c:axId val="64194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641940008"/>
        <c:crosses val="autoZero"/>
        <c:auto val="1"/>
        <c:lblAlgn val="ctr"/>
        <c:lblOffset val="100"/>
        <c:noMultiLvlLbl val="0"/>
      </c:catAx>
      <c:valAx>
        <c:axId val="64194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crossAx val="64194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 kommun-team '!$C$44</c:f>
              <c:strCache>
                <c:ptCount val="1"/>
                <c:pt idx="0">
                  <c:v>Kvinnor</c:v>
                </c:pt>
              </c:strCache>
            </c:strRef>
          </c:tx>
          <c:spPr>
            <a:solidFill>
              <a:srgbClr val="F8DA6E"/>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'!$D$43:$G$43</c:f>
              <c:strCache>
                <c:ptCount val="4"/>
                <c:pt idx="0">
                  <c:v>Haninge</c:v>
                </c:pt>
                <c:pt idx="1">
                  <c:v>Tyresö</c:v>
                </c:pt>
                <c:pt idx="2">
                  <c:v>Nynäshamn</c:v>
                </c:pt>
                <c:pt idx="3">
                  <c:v>Totalt</c:v>
                </c:pt>
              </c:strCache>
            </c:strRef>
          </c:cat>
          <c:val>
            <c:numRef>
              <c:f>'Per kommun-team '!$D$44:$G$44</c:f>
              <c:numCache>
                <c:formatCode>General</c:formatCode>
                <c:ptCount val="4"/>
                <c:pt idx="0">
                  <c:v>6</c:v>
                </c:pt>
                <c:pt idx="1">
                  <c:v>4</c:v>
                </c:pt>
                <c:pt idx="2">
                  <c:v>3</c:v>
                </c:pt>
                <c:pt idx="3">
                  <c:v>13</c:v>
                </c:pt>
              </c:numCache>
            </c:numRef>
          </c:val>
          <c:extLst>
            <c:ext xmlns:c16="http://schemas.microsoft.com/office/drawing/2014/chart" uri="{C3380CC4-5D6E-409C-BE32-E72D297353CC}">
              <c16:uniqueId val="{00000000-43F9-459B-B4C9-B07E8158D018}"/>
            </c:ext>
          </c:extLst>
        </c:ser>
        <c:ser>
          <c:idx val="1"/>
          <c:order val="1"/>
          <c:tx>
            <c:strRef>
              <c:f>'Per kommun-team '!$C$45</c:f>
              <c:strCache>
                <c:ptCount val="1"/>
                <c:pt idx="0">
                  <c:v>Män</c:v>
                </c:pt>
              </c:strCache>
            </c:strRef>
          </c:tx>
          <c:spPr>
            <a:solidFill>
              <a:srgbClr val="0B73AC"/>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'!$D$43:$G$43</c:f>
              <c:strCache>
                <c:ptCount val="4"/>
                <c:pt idx="0">
                  <c:v>Haninge</c:v>
                </c:pt>
                <c:pt idx="1">
                  <c:v>Tyresö</c:v>
                </c:pt>
                <c:pt idx="2">
                  <c:v>Nynäshamn</c:v>
                </c:pt>
                <c:pt idx="3">
                  <c:v>Totalt</c:v>
                </c:pt>
              </c:strCache>
            </c:strRef>
          </c:cat>
          <c:val>
            <c:numRef>
              <c:f>'Per kommun-team '!$D$45:$G$45</c:f>
              <c:numCache>
                <c:formatCode>General</c:formatCode>
                <c:ptCount val="4"/>
                <c:pt idx="0">
                  <c:v>3</c:v>
                </c:pt>
                <c:pt idx="1">
                  <c:v>2</c:v>
                </c:pt>
                <c:pt idx="2">
                  <c:v>6</c:v>
                </c:pt>
                <c:pt idx="3">
                  <c:v>11</c:v>
                </c:pt>
              </c:numCache>
            </c:numRef>
          </c:val>
          <c:extLst>
            <c:ext xmlns:c16="http://schemas.microsoft.com/office/drawing/2014/chart" uri="{C3380CC4-5D6E-409C-BE32-E72D297353CC}">
              <c16:uniqueId val="{00000001-43F9-459B-B4C9-B07E8158D018}"/>
            </c:ext>
          </c:extLst>
        </c:ser>
        <c:ser>
          <c:idx val="2"/>
          <c:order val="2"/>
          <c:tx>
            <c:strRef>
              <c:f>'Per kommun-team '!$C$46</c:f>
              <c:strCache>
                <c:ptCount val="1"/>
                <c:pt idx="0">
                  <c:v>Totalt</c:v>
                </c:pt>
              </c:strCache>
            </c:strRef>
          </c:tx>
          <c:spPr>
            <a:solidFill>
              <a:srgbClr val="E84949"/>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'!$D$43:$G$43</c:f>
              <c:strCache>
                <c:ptCount val="4"/>
                <c:pt idx="0">
                  <c:v>Haninge</c:v>
                </c:pt>
                <c:pt idx="1">
                  <c:v>Tyresö</c:v>
                </c:pt>
                <c:pt idx="2">
                  <c:v>Nynäshamn</c:v>
                </c:pt>
                <c:pt idx="3">
                  <c:v>Totalt</c:v>
                </c:pt>
              </c:strCache>
            </c:strRef>
          </c:cat>
          <c:val>
            <c:numRef>
              <c:f>'Per kommun-team '!$D$46:$G$46</c:f>
              <c:numCache>
                <c:formatCode>General</c:formatCode>
                <c:ptCount val="4"/>
                <c:pt idx="0">
                  <c:v>9</c:v>
                </c:pt>
                <c:pt idx="1">
                  <c:v>6</c:v>
                </c:pt>
                <c:pt idx="2">
                  <c:v>9</c:v>
                </c:pt>
                <c:pt idx="3">
                  <c:v>24</c:v>
                </c:pt>
              </c:numCache>
            </c:numRef>
          </c:val>
          <c:extLst>
            <c:ext xmlns:c16="http://schemas.microsoft.com/office/drawing/2014/chart" uri="{C3380CC4-5D6E-409C-BE32-E72D297353CC}">
              <c16:uniqueId val="{00000002-43F9-459B-B4C9-B07E8158D018}"/>
            </c:ext>
          </c:extLst>
        </c:ser>
        <c:dLbls>
          <c:dLblPos val="outEnd"/>
          <c:showLegendKey val="0"/>
          <c:showVal val="1"/>
          <c:showCatName val="0"/>
          <c:showSerName val="0"/>
          <c:showPercent val="0"/>
          <c:showBubbleSize val="0"/>
        </c:dLbls>
        <c:gapWidth val="219"/>
        <c:overlap val="-27"/>
        <c:axId val="228181120"/>
        <c:axId val="228182656"/>
      </c:barChart>
      <c:catAx>
        <c:axId val="22818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sv-SE"/>
          </a:p>
        </c:txPr>
        <c:crossAx val="228182656"/>
        <c:crosses val="autoZero"/>
        <c:auto val="1"/>
        <c:lblAlgn val="ctr"/>
        <c:lblOffset val="100"/>
        <c:noMultiLvlLbl val="0"/>
      </c:catAx>
      <c:valAx>
        <c:axId val="228182656"/>
        <c:scaling>
          <c:orientation val="minMax"/>
          <c:max val="2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sv-SE"/>
          </a:p>
        </c:txPr>
        <c:crossAx val="228181120"/>
        <c:crosses val="autoZero"/>
        <c:crossBetween val="between"/>
      </c:valAx>
      <c:spPr>
        <a:noFill/>
        <a:ln>
          <a:noFill/>
        </a:ln>
        <a:effectLst/>
      </c:spPr>
    </c:plotArea>
    <c:legend>
      <c:legendPos val="b"/>
      <c:overlay val="0"/>
      <c:spPr>
        <a:noFill/>
        <a:ln>
          <a:noFill/>
        </a:ln>
        <a:effectLst/>
      </c:spPr>
      <c:txPr>
        <a:bodyPr rot="0" vert="horz"/>
        <a:lstStyle/>
        <a:p>
          <a:pPr>
            <a:defRPr/>
          </a:pPr>
          <a:endParaRPr lang="sv-SE"/>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59530559108617E-2"/>
          <c:y val="5.3619263567422207E-2"/>
          <c:w val="0.9301295493201126"/>
          <c:h val="0.69413085755952564"/>
        </c:manualLayout>
      </c:layout>
      <c:barChart>
        <c:barDir val="col"/>
        <c:grouping val="clustered"/>
        <c:varyColors val="0"/>
        <c:ser>
          <c:idx val="0"/>
          <c:order val="0"/>
          <c:tx>
            <c:strRef>
              <c:f>Totalt!$C$227</c:f>
              <c:strCache>
                <c:ptCount val="1"/>
                <c:pt idx="0">
                  <c:v>Kvinnor</c:v>
                </c:pt>
              </c:strCache>
            </c:strRef>
          </c:tx>
          <c:spPr>
            <a:solidFill>
              <a:srgbClr val="F8DA6E"/>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Totalt!$B$228:$B$233</c:f>
              <c:strCache>
                <c:ptCount val="6"/>
                <c:pt idx="0">
                  <c:v>Pågående studier</c:v>
                </c:pt>
                <c:pt idx="1">
                  <c:v>Fullföljd gymnasieutb.</c:v>
                </c:pt>
                <c:pt idx="2">
                  <c:v>Flytt</c:v>
                </c:pt>
                <c:pt idx="3">
                  <c:v>Avbrutna studier</c:v>
                </c:pt>
                <c:pt idx="4">
                  <c:v>Sjukskrivning</c:v>
                </c:pt>
                <c:pt idx="5">
                  <c:v>Övrigt</c:v>
                </c:pt>
              </c:strCache>
            </c:strRef>
          </c:cat>
          <c:val>
            <c:numRef>
              <c:f>Totalt!$C$228:$C$233</c:f>
              <c:numCache>
                <c:formatCode>General</c:formatCode>
                <c:ptCount val="6"/>
                <c:pt idx="0">
                  <c:v>8</c:v>
                </c:pt>
                <c:pt idx="1">
                  <c:v>2</c:v>
                </c:pt>
                <c:pt idx="2">
                  <c:v>0</c:v>
                </c:pt>
                <c:pt idx="3">
                  <c:v>3</c:v>
                </c:pt>
                <c:pt idx="5">
                  <c:v>0</c:v>
                </c:pt>
              </c:numCache>
            </c:numRef>
          </c:val>
          <c:extLst>
            <c:ext xmlns:c16="http://schemas.microsoft.com/office/drawing/2014/chart" uri="{C3380CC4-5D6E-409C-BE32-E72D297353CC}">
              <c16:uniqueId val="{00000000-0AC5-45AD-B924-7F79EBC00BB8}"/>
            </c:ext>
          </c:extLst>
        </c:ser>
        <c:ser>
          <c:idx val="1"/>
          <c:order val="1"/>
          <c:tx>
            <c:strRef>
              <c:f>Totalt!$D$227</c:f>
              <c:strCache>
                <c:ptCount val="1"/>
                <c:pt idx="0">
                  <c:v>Män</c:v>
                </c:pt>
              </c:strCache>
            </c:strRef>
          </c:tx>
          <c:spPr>
            <a:solidFill>
              <a:srgbClr val="0B73AC"/>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Totalt!$B$228:$B$233</c:f>
              <c:strCache>
                <c:ptCount val="6"/>
                <c:pt idx="0">
                  <c:v>Pågående studier</c:v>
                </c:pt>
                <c:pt idx="1">
                  <c:v>Fullföljd gymnasieutb.</c:v>
                </c:pt>
                <c:pt idx="2">
                  <c:v>Flytt</c:v>
                </c:pt>
                <c:pt idx="3">
                  <c:v>Avbrutna studier</c:v>
                </c:pt>
                <c:pt idx="4">
                  <c:v>Sjukskrivning</c:v>
                </c:pt>
                <c:pt idx="5">
                  <c:v>Övrigt</c:v>
                </c:pt>
              </c:strCache>
            </c:strRef>
          </c:cat>
          <c:val>
            <c:numRef>
              <c:f>Totalt!$D$228:$D$233</c:f>
              <c:numCache>
                <c:formatCode>General</c:formatCode>
                <c:ptCount val="6"/>
                <c:pt idx="0">
                  <c:v>8</c:v>
                </c:pt>
                <c:pt idx="1">
                  <c:v>0</c:v>
                </c:pt>
                <c:pt idx="2">
                  <c:v>1</c:v>
                </c:pt>
                <c:pt idx="3">
                  <c:v>1</c:v>
                </c:pt>
                <c:pt idx="4">
                  <c:v>0</c:v>
                </c:pt>
                <c:pt idx="5">
                  <c:v>1</c:v>
                </c:pt>
              </c:numCache>
            </c:numRef>
          </c:val>
          <c:extLst>
            <c:ext xmlns:c16="http://schemas.microsoft.com/office/drawing/2014/chart" uri="{C3380CC4-5D6E-409C-BE32-E72D297353CC}">
              <c16:uniqueId val="{00000001-0AC5-45AD-B924-7F79EBC00BB8}"/>
            </c:ext>
          </c:extLst>
        </c:ser>
        <c:ser>
          <c:idx val="2"/>
          <c:order val="2"/>
          <c:tx>
            <c:strRef>
              <c:f>Totalt!$E$227</c:f>
              <c:strCache>
                <c:ptCount val="1"/>
                <c:pt idx="0">
                  <c:v>Totalt</c:v>
                </c:pt>
              </c:strCache>
            </c:strRef>
          </c:tx>
          <c:spPr>
            <a:solidFill>
              <a:srgbClr val="E84949"/>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Totalt!$B$228:$B$233</c:f>
              <c:strCache>
                <c:ptCount val="6"/>
                <c:pt idx="0">
                  <c:v>Pågående studier</c:v>
                </c:pt>
                <c:pt idx="1">
                  <c:v>Fullföljd gymnasieutb.</c:v>
                </c:pt>
                <c:pt idx="2">
                  <c:v>Flytt</c:v>
                </c:pt>
                <c:pt idx="3">
                  <c:v>Avbrutna studier</c:v>
                </c:pt>
                <c:pt idx="4">
                  <c:v>Sjukskrivning</c:v>
                </c:pt>
                <c:pt idx="5">
                  <c:v>Övrigt</c:v>
                </c:pt>
              </c:strCache>
            </c:strRef>
          </c:cat>
          <c:val>
            <c:numRef>
              <c:f>Totalt!$E$228:$E$233</c:f>
              <c:numCache>
                <c:formatCode>General</c:formatCode>
                <c:ptCount val="6"/>
                <c:pt idx="0">
                  <c:v>16</c:v>
                </c:pt>
                <c:pt idx="1">
                  <c:v>2</c:v>
                </c:pt>
                <c:pt idx="2">
                  <c:v>1</c:v>
                </c:pt>
                <c:pt idx="3">
                  <c:v>4</c:v>
                </c:pt>
                <c:pt idx="5">
                  <c:v>1</c:v>
                </c:pt>
              </c:numCache>
            </c:numRef>
          </c:val>
          <c:extLst>
            <c:ext xmlns:c16="http://schemas.microsoft.com/office/drawing/2014/chart" uri="{C3380CC4-5D6E-409C-BE32-E72D297353CC}">
              <c16:uniqueId val="{00000002-0AC5-45AD-B924-7F79EBC00BB8}"/>
            </c:ext>
          </c:extLst>
        </c:ser>
        <c:dLbls>
          <c:dLblPos val="outEnd"/>
          <c:showLegendKey val="0"/>
          <c:showVal val="1"/>
          <c:showCatName val="0"/>
          <c:showSerName val="0"/>
          <c:showPercent val="0"/>
          <c:showBubbleSize val="0"/>
        </c:dLbls>
        <c:gapWidth val="219"/>
        <c:overlap val="-27"/>
        <c:axId val="225953664"/>
        <c:axId val="225955200"/>
      </c:barChart>
      <c:catAx>
        <c:axId val="225953664"/>
        <c:scaling>
          <c:orientation val="minMax"/>
        </c:scaling>
        <c:delete val="0"/>
        <c:axPos val="b"/>
        <c:numFmt formatCode="General" sourceLinked="0"/>
        <c:majorTickMark val="none"/>
        <c:minorTickMark val="none"/>
        <c:tickLblPos val="nextTo"/>
        <c:txPr>
          <a:bodyPr/>
          <a:lstStyle/>
          <a:p>
            <a:pPr>
              <a:defRPr b="1"/>
            </a:pPr>
            <a:endParaRPr lang="sv-SE"/>
          </a:p>
        </c:txPr>
        <c:crossAx val="225955200"/>
        <c:crosses val="autoZero"/>
        <c:auto val="1"/>
        <c:lblAlgn val="ctr"/>
        <c:lblOffset val="100"/>
        <c:noMultiLvlLbl val="0"/>
      </c:catAx>
      <c:valAx>
        <c:axId val="225955200"/>
        <c:scaling>
          <c:orientation val="minMax"/>
          <c:max val="20"/>
        </c:scaling>
        <c:delete val="0"/>
        <c:axPos val="l"/>
        <c:majorGridlines>
          <c:spPr>
            <a:ln>
              <a:solidFill>
                <a:schemeClr val="bg1">
                  <a:lumMod val="85000"/>
                </a:schemeClr>
              </a:solidFill>
            </a:ln>
          </c:spPr>
        </c:majorGridlines>
        <c:numFmt formatCode="General" sourceLinked="1"/>
        <c:majorTickMark val="none"/>
        <c:minorTickMark val="none"/>
        <c:tickLblPos val="nextTo"/>
        <c:spPr>
          <a:ln>
            <a:noFill/>
          </a:ln>
        </c:spPr>
        <c:crossAx val="225953664"/>
        <c:crosses val="autoZero"/>
        <c:crossBetween val="between"/>
        <c:majorUnit val="2"/>
      </c:valAx>
    </c:plotArea>
    <c:legend>
      <c:legendPos val="b"/>
      <c:overlay val="0"/>
    </c:legend>
    <c:plotVisOnly val="1"/>
    <c:dispBlanksAs val="gap"/>
    <c:showDLblsOverMax val="0"/>
  </c:chart>
  <c:txPr>
    <a:bodyPr/>
    <a:lstStyle/>
    <a:p>
      <a:pPr>
        <a:defRPr sz="1400">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0"/>
          <c:tx>
            <c:strRef>
              <c:f>'Per kommun-team '!$C$6</c:f>
              <c:strCache>
                <c:ptCount val="1"/>
                <c:pt idx="0">
                  <c:v>Totalt</c:v>
                </c:pt>
              </c:strCache>
            </c:strRef>
          </c:tx>
          <c:spPr>
            <a:solidFill>
              <a:srgbClr val="E84949"/>
            </a:solidFill>
            <a:ln>
              <a:noFill/>
            </a:ln>
            <a:effectLst/>
          </c:spPr>
          <c:invertIfNegative val="0"/>
          <c:dLbls>
            <c:spPr>
              <a:noFill/>
              <a:ln>
                <a:noFill/>
              </a:ln>
              <a:effectLst/>
            </c:spPr>
            <c:txPr>
              <a:bodyPr rot="0" vert="horz"/>
              <a:lstStyle/>
              <a:p>
                <a:pPr>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'Per kommun-team '!$D$3:$G$3</c:f>
              <c:strCache>
                <c:ptCount val="4"/>
                <c:pt idx="0">
                  <c:v>Haninge</c:v>
                </c:pt>
                <c:pt idx="1">
                  <c:v>Tyresö</c:v>
                </c:pt>
                <c:pt idx="2">
                  <c:v>Nynäshamn</c:v>
                </c:pt>
                <c:pt idx="3">
                  <c:v>Totalt</c:v>
                </c:pt>
              </c:strCache>
            </c:strRef>
          </c:cat>
          <c:val>
            <c:numRef>
              <c:f>'Per kommun-team '!$D$6:$G$6</c:f>
              <c:numCache>
                <c:formatCode>General</c:formatCode>
                <c:ptCount val="4"/>
                <c:pt idx="0">
                  <c:v>539</c:v>
                </c:pt>
                <c:pt idx="1">
                  <c:v>156</c:v>
                </c:pt>
                <c:pt idx="2">
                  <c:v>126</c:v>
                </c:pt>
                <c:pt idx="3">
                  <c:v>821</c:v>
                </c:pt>
              </c:numCache>
            </c:numRef>
          </c:val>
          <c:extLst>
            <c:ext xmlns:c16="http://schemas.microsoft.com/office/drawing/2014/chart" uri="{C3380CC4-5D6E-409C-BE32-E72D297353CC}">
              <c16:uniqueId val="{00000002-0395-4A4E-AC3F-4AFCC7655617}"/>
            </c:ext>
          </c:extLst>
        </c:ser>
        <c:dLbls>
          <c:dLblPos val="outEnd"/>
          <c:showLegendKey val="0"/>
          <c:showVal val="1"/>
          <c:showCatName val="0"/>
          <c:showSerName val="0"/>
          <c:showPercent val="0"/>
          <c:showBubbleSize val="0"/>
        </c:dLbls>
        <c:gapWidth val="219"/>
        <c:overlap val="-27"/>
        <c:axId val="226780288"/>
        <c:axId val="226781824"/>
      </c:barChart>
      <c:catAx>
        <c:axId val="22678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sv-SE"/>
          </a:p>
        </c:txPr>
        <c:crossAx val="226781824"/>
        <c:crosses val="autoZero"/>
        <c:auto val="1"/>
        <c:lblAlgn val="ctr"/>
        <c:lblOffset val="100"/>
        <c:noMultiLvlLbl val="0"/>
      </c:catAx>
      <c:valAx>
        <c:axId val="22678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sv-SE"/>
          </a:p>
        </c:txPr>
        <c:crossAx val="22678028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sv-SE"/>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2DC0E9D-122F-474A-BE0E-F007B7C904B0}" type="datetimeFigureOut">
              <a:rPr lang="sv-SE" smtClean="0"/>
              <a:t>2025-02-04</a:t>
            </a:fld>
            <a:endParaRPr lang="sv-SE"/>
          </a:p>
        </p:txBody>
      </p:sp>
      <p:sp>
        <p:nvSpPr>
          <p:cNvPr id="4" name="Platshållare för sidfo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F4016C1-E362-43A4-9C88-33239C7C6C96}" type="slidenum">
              <a:rPr lang="sv-SE" smtClean="0"/>
              <a:t>‹#›</a:t>
            </a:fld>
            <a:endParaRPr lang="sv-SE"/>
          </a:p>
        </p:txBody>
      </p:sp>
    </p:spTree>
    <p:extLst>
      <p:ext uri="{BB962C8B-B14F-4D97-AF65-F5344CB8AC3E}">
        <p14:creationId xmlns:p14="http://schemas.microsoft.com/office/powerpoint/2010/main" val="300622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E1B6546-0BBD-4ED5-8B95-32B1F65FE194}" type="datetimeFigureOut">
              <a:rPr lang="sv-SE" smtClean="0"/>
              <a:t>2025-02-04</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A00655E-F448-48D1-A15C-47964E77B7F9}" type="slidenum">
              <a:rPr lang="sv-SE" smtClean="0"/>
              <a:t>‹#›</a:t>
            </a:fld>
            <a:endParaRPr lang="sv-SE"/>
          </a:p>
        </p:txBody>
      </p:sp>
    </p:spTree>
    <p:extLst>
      <p:ext uri="{BB962C8B-B14F-4D97-AF65-F5344CB8AC3E}">
        <p14:creationId xmlns:p14="http://schemas.microsoft.com/office/powerpoint/2010/main" val="3855186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Försättsbild">
    <p:spTree>
      <p:nvGrpSpPr>
        <p:cNvPr id="1" name=""/>
        <p:cNvGrpSpPr/>
        <p:nvPr/>
      </p:nvGrpSpPr>
      <p:grpSpPr>
        <a:xfrm>
          <a:off x="0" y="0"/>
          <a:ext cx="0" cy="0"/>
          <a:chOff x="0" y="0"/>
          <a:chExt cx="0" cy="0"/>
        </a:xfrm>
      </p:grpSpPr>
      <p:sp>
        <p:nvSpPr>
          <p:cNvPr id="4" name="Rektangel 3"/>
          <p:cNvSpPr/>
          <p:nvPr userDrawn="1"/>
        </p:nvSpPr>
        <p:spPr>
          <a:xfrm>
            <a:off x="313038" y="222422"/>
            <a:ext cx="11590637" cy="582557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bIns="0" rtlCol="0" anchor="ctr"/>
          <a:lstStyle/>
          <a:p>
            <a:pPr algn="ctr" defTabSz="457200"/>
            <a:endParaRPr lang="sv-SE" sz="1800" dirty="0">
              <a:solidFill>
                <a:prstClr val="white"/>
              </a:solidFill>
            </a:endParaRPr>
          </a:p>
          <a:p>
            <a:pPr algn="ctr" defTabSz="457200"/>
            <a:endParaRPr lang="sv-SE" sz="1800" dirty="0">
              <a:solidFill>
                <a:prstClr val="white"/>
              </a:solidFill>
            </a:endParaRPr>
          </a:p>
          <a:p>
            <a:pPr algn="ctr" defTabSz="457200"/>
            <a:endParaRPr lang="sv-SE" sz="1800" dirty="0">
              <a:solidFill>
                <a:prstClr val="white"/>
              </a:solidFill>
            </a:endParaRPr>
          </a:p>
        </p:txBody>
      </p:sp>
      <p:sp>
        <p:nvSpPr>
          <p:cNvPr id="2" name="Rubrik 1"/>
          <p:cNvSpPr>
            <a:spLocks noGrp="1"/>
          </p:cNvSpPr>
          <p:nvPr>
            <p:ph type="title"/>
          </p:nvPr>
        </p:nvSpPr>
        <p:spPr>
          <a:xfrm>
            <a:off x="1488000" y="2376000"/>
            <a:ext cx="9066141" cy="1587754"/>
          </a:xfrm>
          <a:prstGeom prst="rect">
            <a:avLst/>
          </a:prstGeom>
        </p:spPr>
        <p:txBody>
          <a:bodyPr vert="horz"/>
          <a:lstStyle>
            <a:lvl1pPr algn="l">
              <a:lnSpc>
                <a:spcPts val="4000"/>
              </a:lnSpc>
              <a:defRPr sz="3500" b="1" i="0">
                <a:solidFill>
                  <a:schemeClr val="bg1"/>
                </a:solidFill>
                <a:latin typeface="Calibri"/>
                <a:cs typeface="Calibri"/>
              </a:defRPr>
            </a:lvl1pPr>
          </a:lstStyle>
          <a:p>
            <a:r>
              <a:rPr lang="sv-SE"/>
              <a:t>Klicka här för att ändra format</a:t>
            </a:r>
            <a:endParaRPr lang="sv-SE" dirty="0"/>
          </a:p>
        </p:txBody>
      </p:sp>
      <p:pic>
        <p:nvPicPr>
          <p:cNvPr id="5" name="Bildobjekt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80727" y="6335326"/>
            <a:ext cx="2809759" cy="319850"/>
          </a:xfrm>
          <a:prstGeom prst="rect">
            <a:avLst/>
          </a:prstGeom>
        </p:spPr>
      </p:pic>
      <p:pic>
        <p:nvPicPr>
          <p:cNvPr id="6" name="Bildobjekt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3038" y="6291730"/>
            <a:ext cx="2910629" cy="407042"/>
          </a:xfrm>
          <a:prstGeom prst="rect">
            <a:avLst/>
          </a:prstGeom>
        </p:spPr>
      </p:pic>
    </p:spTree>
    <p:extLst>
      <p:ext uri="{BB962C8B-B14F-4D97-AF65-F5344CB8AC3E}">
        <p14:creationId xmlns:p14="http://schemas.microsoft.com/office/powerpoint/2010/main" val="1513751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712A5841-17EA-4C8B-9717-A7D5979C2672}" type="datetime1">
              <a:rPr lang="sv-SE" smtClean="0"/>
              <a:t>2025-02-04</a:t>
            </a:fld>
            <a:endParaRPr lang="sv-SE"/>
          </a:p>
        </p:txBody>
      </p:sp>
      <p:sp>
        <p:nvSpPr>
          <p:cNvPr id="5" name="Platshållare för sidfot 4"/>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202588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483DB37B-2D78-45CB-A565-FDE0596120E2}" type="datetime1">
              <a:rPr lang="sv-SE" smtClean="0"/>
              <a:t>2025-02-04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342692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3E62BA82-6029-4DA0-B08C-92ADC92E960B}" type="datetime1">
              <a:rPr lang="sv-SE" smtClean="0"/>
              <a:t>2025-02-04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2818665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970DA5DC-0B23-43A2-9DC4-75FCDB8127D1}" type="datetime1">
              <a:rPr lang="sv-SE" smtClean="0"/>
              <a:t>2025-02-04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1002039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CE3C48E8-9C5C-4433-ABA0-E5DF9ECDB4F1}" type="datetime1">
              <a:rPr lang="sv-SE" smtClean="0"/>
              <a:t>2025-02-04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2400853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68CBE9E0-3EEB-4A2C-8F0B-A17C59BE7B92}" type="datetime1">
              <a:rPr lang="sv-SE" smtClean="0"/>
              <a:t>2025-02-04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2451536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descr="Macintosh HD:Users:michaelringvall:Desktop:ÖS LOGO.eps"/>
          <p:cNvPicPr/>
          <p:nvPr userDrawn="1"/>
        </p:nvPicPr>
        <p:blipFill>
          <a:blip r:embed="rId2"/>
          <a:srcRect t="4896" b="14687"/>
          <a:stretch>
            <a:fillRect/>
          </a:stretch>
        </p:blipFill>
        <p:spPr bwMode="auto">
          <a:xfrm>
            <a:off x="10385778" y="5350934"/>
            <a:ext cx="1391003" cy="1273916"/>
          </a:xfrm>
          <a:prstGeom prst="rect">
            <a:avLst/>
          </a:prstGeom>
          <a:noFill/>
          <a:ln w="9525">
            <a:noFill/>
            <a:miter lim="800000"/>
            <a:headEnd/>
            <a:tailEnd/>
          </a:ln>
        </p:spPr>
      </p:pic>
      <p:sp>
        <p:nvSpPr>
          <p:cNvPr id="3" name="Platshållare för bildnummer 4"/>
          <p:cNvSpPr>
            <a:spLocks noGrp="1"/>
          </p:cNvSpPr>
          <p:nvPr>
            <p:ph type="sldNum" sz="quarter" idx="12"/>
          </p:nvPr>
        </p:nvSpPr>
        <p:spPr>
          <a:xfrm>
            <a:off x="313267" y="6259725"/>
            <a:ext cx="2743200" cy="365125"/>
          </a:xfrm>
        </p:spPr>
        <p:txBody>
          <a:bodyPr/>
          <a:lstStyle>
            <a:lvl1pPr algn="l">
              <a:defRPr/>
            </a:lvl1pPr>
          </a:lstStyle>
          <a:p>
            <a:fld id="{67C887F8-9405-44F3-AE02-76CA62AE4FBA}" type="slidenum">
              <a:rPr lang="sv-SE" smtClean="0"/>
              <a:pPr/>
              <a:t>‹#›</a:t>
            </a:fld>
            <a:endParaRPr lang="sv-SE" dirty="0"/>
          </a:p>
        </p:txBody>
      </p:sp>
    </p:spTree>
    <p:extLst>
      <p:ext uri="{BB962C8B-B14F-4D97-AF65-F5344CB8AC3E}">
        <p14:creationId xmlns:p14="http://schemas.microsoft.com/office/powerpoint/2010/main" val="3428070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0D9D192C-79D5-4A18-AC56-869E6F2AEB89}" type="datetime1">
              <a:rPr lang="sv-SE" smtClean="0"/>
              <a:t>2025-02-04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342196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C152A46C-9542-4053-A345-0A62DF2DBD81}" type="datetime1">
              <a:rPr lang="sv-SE" smtClean="0"/>
              <a:t>2025-02-04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2572055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D72FA95-3CD3-421F-8523-437694F5A1E3}" type="datetime1">
              <a:rPr lang="sv-SE" smtClean="0"/>
              <a:t>2025-02-04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1756859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EFAA1A3-757B-42C3-BEF1-365C013B9B98}" type="datetime1">
              <a:rPr lang="sv-SE" smtClean="0"/>
              <a:t>2025-02-04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67C887F8-9405-44F3-AE02-76CA62AE4FBA}" type="slidenum">
              <a:rPr lang="sv-SE" smtClean="0"/>
              <a:t>‹#›</a:t>
            </a:fld>
            <a:endParaRPr lang="sv-SE"/>
          </a:p>
        </p:txBody>
      </p:sp>
    </p:spTree>
    <p:extLst>
      <p:ext uri="{BB962C8B-B14F-4D97-AF65-F5344CB8AC3E}">
        <p14:creationId xmlns:p14="http://schemas.microsoft.com/office/powerpoint/2010/main" val="2922871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4FBFC7-58CC-4AFD-A8FE-9EDE5284F12E}" type="datetime1">
              <a:rPr lang="sv-SE" smtClean="0"/>
              <a:t>2025-02-04</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887F8-9405-44F3-AE02-76CA62AE4FBA}" type="slidenum">
              <a:rPr lang="sv-SE" smtClean="0"/>
              <a:t>‹#›</a:t>
            </a:fld>
            <a:endParaRPr lang="sv-SE"/>
          </a:p>
        </p:txBody>
      </p:sp>
    </p:spTree>
    <p:extLst>
      <p:ext uri="{BB962C8B-B14F-4D97-AF65-F5344CB8AC3E}">
        <p14:creationId xmlns:p14="http://schemas.microsoft.com/office/powerpoint/2010/main" val="3233682702"/>
      </p:ext>
    </p:extLst>
  </p:cSld>
  <p:clrMap bg1="lt1" tx1="dk1" bg2="lt2" tx2="dk2" accent1="accent1" accent2="accent2" accent3="accent3" accent4="accent4" accent5="accent5" accent6="accent6" hlink="hlink" folHlink="folHlink"/>
  <p:sldLayoutIdLst>
    <p:sldLayoutId id="2147483664"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cid:image002.jpg@01D9FC2A.407AB5B0" TargetMode="External"/><Relationship Id="rId7"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pdf"/></Relationships>
</file>

<file path=ppt/slides/_rels/slide2.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8.xml"/></Relationships>
</file>

<file path=ppt/slides/_rels/slide10.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2.xml"/></Relationships>
</file>

<file path=ppt/slides/_rels/slide14.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3.xml"/></Relationships>
</file>

<file path=ppt/slides/_rels/slide15.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4.xml"/></Relationships>
</file>

<file path=ppt/slides/_rels/slide16.xml.rels><?xml version="1.0" encoding="UTF-8" standalone="yes"?>
<Relationships xmlns="http://schemas.openxmlformats.org/package/2006/relationships"><Relationship Id="rId3" Type="http://schemas.openxmlformats.org/officeDocument/2006/relationships/image" Target="cid:image002.jpg@01D9FC2A.407AB5B0" TargetMode="External"/><Relationship Id="rId2" Type="http://schemas.openxmlformats.org/officeDocument/2006/relationships/image" Target="../media/image5.jpeg"/><Relationship Id="rId1" Type="http://schemas.openxmlformats.org/officeDocument/2006/relationships/slideLayout" Target="../slideLayouts/slideLayout8.xml"/><Relationship Id="rId4" Type="http://schemas.openxmlformats.org/officeDocument/2006/relationships/chart" Target="../charts/char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1443443" y="4132616"/>
            <a:ext cx="9144000" cy="858484"/>
          </a:xfrm>
        </p:spPr>
        <p:txBody>
          <a:bodyPr/>
          <a:lstStyle/>
          <a:p>
            <a:r>
              <a:rPr lang="sv-SE" sz="3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Sep 2023 – dec 2024</a:t>
            </a:r>
          </a:p>
          <a:p>
            <a:endParaRPr lang="sv-SE" dirty="0"/>
          </a:p>
        </p:txBody>
      </p:sp>
      <p:sp>
        <p:nvSpPr>
          <p:cNvPr id="4" name="Rubrik 1"/>
          <p:cNvSpPr>
            <a:spLocks noGrp="1"/>
          </p:cNvSpPr>
          <p:nvPr>
            <p:ph type="ctrTitle"/>
          </p:nvPr>
        </p:nvSpPr>
        <p:spPr>
          <a:xfrm>
            <a:off x="697812" y="1590822"/>
            <a:ext cx="10758311" cy="2387600"/>
          </a:xfrm>
        </p:spPr>
        <p:txBody>
          <a:bodyPr>
            <a:normAutofit/>
          </a:bodyPr>
          <a:lstStyle/>
          <a:p>
            <a:r>
              <a:rPr lang="sv-SE" b="1" dirty="0">
                <a:latin typeface="Open Sans" panose="020B0606030504020204" pitchFamily="34" charset="0"/>
                <a:ea typeface="Open Sans" panose="020B0606030504020204" pitchFamily="34" charset="0"/>
                <a:cs typeface="Open Sans" panose="020B0606030504020204" pitchFamily="34" charset="0"/>
              </a:rPr>
              <a:t>Statistik</a:t>
            </a:r>
            <a:br>
              <a:rPr lang="sv-SE" b="1" dirty="0">
                <a:latin typeface="Open Sans" panose="020B0606030504020204" pitchFamily="34" charset="0"/>
                <a:ea typeface="Open Sans" panose="020B0606030504020204" pitchFamily="34" charset="0"/>
                <a:cs typeface="Open Sans" panose="020B0606030504020204" pitchFamily="34" charset="0"/>
              </a:rPr>
            </a:br>
            <a:r>
              <a:rPr lang="sv-SE" b="1" dirty="0">
                <a:latin typeface="Open Sans" panose="020B0606030504020204" pitchFamily="34" charset="0"/>
                <a:ea typeface="Open Sans" panose="020B0606030504020204" pitchFamily="34" charset="0"/>
                <a:cs typeface="Open Sans" panose="020B0606030504020204" pitchFamily="34" charset="0"/>
              </a:rPr>
              <a:t>SATSA</a:t>
            </a:r>
          </a:p>
        </p:txBody>
      </p:sp>
      <p:pic>
        <p:nvPicPr>
          <p:cNvPr id="6" name="Bildobjekt 5" descr="ÖS LOGO.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5"/>
              <a:srcRect t="9792" b="9792"/>
              <a:stretch>
                <a:fillRect/>
              </a:stretch>
            </p:blipFill>
          </mc:Choice>
          <mc:Fallback>
            <p:blipFill>
              <a:blip r:embed="rId6"/>
              <a:srcRect t="9792" b="9792"/>
              <a:stretch>
                <a:fillRect/>
              </a:stretch>
            </p:blipFill>
          </mc:Fallback>
        </mc:AlternateContent>
        <p:spPr>
          <a:xfrm>
            <a:off x="539552" y="113442"/>
            <a:ext cx="1621188" cy="1477380"/>
          </a:xfrm>
          <a:prstGeom prst="rect">
            <a:avLst/>
          </a:prstGeom>
        </p:spPr>
      </p:pic>
      <p:pic>
        <p:nvPicPr>
          <p:cNvPr id="2" name="Bildobjekt 1" descr="En bild som visar text, Teckensnitt, Grafik, logotyp&#10;&#10;Automatiskt genererad beskrivning">
            <a:extLst>
              <a:ext uri="{FF2B5EF4-FFF2-40B4-BE49-F238E27FC236}">
                <a16:creationId xmlns:a16="http://schemas.microsoft.com/office/drawing/2014/main" id="{43000674-E9E6-8D24-E56C-698490775515}"/>
              </a:ext>
            </a:extLst>
          </p:cNvPr>
          <p:cNvPicPr>
            <a:picLocks noChangeAspect="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9439066" y="471112"/>
            <a:ext cx="2213382" cy="762039"/>
          </a:xfrm>
          <a:prstGeom prst="rect">
            <a:avLst/>
          </a:prstGeom>
          <a:noFill/>
          <a:ln>
            <a:noFill/>
          </a:ln>
        </p:spPr>
      </p:pic>
    </p:spTree>
    <p:extLst>
      <p:ext uri="{BB962C8B-B14F-4D97-AF65-F5344CB8AC3E}">
        <p14:creationId xmlns:p14="http://schemas.microsoft.com/office/powerpoint/2010/main" val="3837490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751483" y="452686"/>
            <a:ext cx="6689033" cy="923330"/>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Totalt deltagarantal</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2</a:t>
            </a:fld>
            <a:endParaRPr lang="sv-SE" dirty="0"/>
          </a:p>
        </p:txBody>
      </p:sp>
      <p:pic>
        <p:nvPicPr>
          <p:cNvPr id="7" name="Bildobjekt 6" descr="En bild som visar text, Teckensnitt, Grafik, logotyp&#10;&#10;Automatiskt genererad beskrivning">
            <a:extLst>
              <a:ext uri="{FF2B5EF4-FFF2-40B4-BE49-F238E27FC236}">
                <a16:creationId xmlns:a16="http://schemas.microsoft.com/office/drawing/2014/main" id="{25289BAB-9D6D-D94A-261B-2656916ABF5B}"/>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6" name="Diagram 5">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880931449"/>
              </p:ext>
            </p:extLst>
          </p:nvPr>
        </p:nvGraphicFramePr>
        <p:xfrm>
          <a:off x="2236408" y="1442357"/>
          <a:ext cx="7719184" cy="39732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79114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751483" y="452686"/>
            <a:ext cx="6689033" cy="923330"/>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Inflöde</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Jan – dec 2024</a:t>
            </a: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3</a:t>
            </a:fld>
            <a:endParaRPr lang="sv-SE" dirty="0"/>
          </a:p>
        </p:txBody>
      </p:sp>
      <p:pic>
        <p:nvPicPr>
          <p:cNvPr id="7" name="Bildobjekt 6" descr="En bild som visar text, Teckensnitt, Grafik, logotyp&#10;&#10;Automatiskt genererad beskrivning">
            <a:extLst>
              <a:ext uri="{FF2B5EF4-FFF2-40B4-BE49-F238E27FC236}">
                <a16:creationId xmlns:a16="http://schemas.microsoft.com/office/drawing/2014/main" id="{25289BAB-9D6D-D94A-261B-2656916ABF5B}"/>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5" name="Diagram 4">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3108436515"/>
              </p:ext>
            </p:extLst>
          </p:nvPr>
        </p:nvGraphicFramePr>
        <p:xfrm>
          <a:off x="1796902" y="1562986"/>
          <a:ext cx="8963248" cy="38383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80120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056190" y="458197"/>
            <a:ext cx="6689033" cy="64633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Inskrivningsperiod</a:t>
            </a:r>
            <a:endPar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4</a:t>
            </a:fld>
            <a:endParaRPr lang="sv-SE" dirty="0"/>
          </a:p>
        </p:txBody>
      </p:sp>
      <p:pic>
        <p:nvPicPr>
          <p:cNvPr id="7" name="Bildobjekt 6" descr="En bild som visar text, Teckensnitt, Grafik, logotyp&#10;&#10;Automatiskt genererad beskrivning">
            <a:extLst>
              <a:ext uri="{FF2B5EF4-FFF2-40B4-BE49-F238E27FC236}">
                <a16:creationId xmlns:a16="http://schemas.microsoft.com/office/drawing/2014/main" id="{25289BAB-9D6D-D94A-261B-2656916ABF5B}"/>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5" name="Diagram 4">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256595165"/>
              </p:ext>
            </p:extLst>
          </p:nvPr>
        </p:nvGraphicFramePr>
        <p:xfrm>
          <a:off x="1593619" y="1529515"/>
          <a:ext cx="7614177" cy="3740439"/>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ruta 3">
            <a:extLst>
              <a:ext uri="{FF2B5EF4-FFF2-40B4-BE49-F238E27FC236}">
                <a16:creationId xmlns:a16="http://schemas.microsoft.com/office/drawing/2014/main" id="{0E4F362D-E812-A4B7-624B-6F2A9983F1AF}"/>
              </a:ext>
            </a:extLst>
          </p:cNvPr>
          <p:cNvSpPr txBox="1"/>
          <p:nvPr/>
        </p:nvSpPr>
        <p:spPr>
          <a:xfrm>
            <a:off x="1329577" y="5409751"/>
            <a:ext cx="6698512" cy="954107"/>
          </a:xfrm>
          <a:prstGeom prst="rect">
            <a:avLst/>
          </a:prstGeom>
          <a:noFill/>
        </p:spPr>
        <p:txBody>
          <a:bodyPr wrap="square" rtlCol="0">
            <a:spAutoFit/>
          </a:bodyPr>
          <a:lstStyle/>
          <a:p>
            <a:r>
              <a:rPr lang="sv-SE" sz="1400" dirty="0"/>
              <a:t>Att fånga upp eleverna tidigt och redan i övergången från årskurs 9 ser vi som mycket betydelsefullt. Dessa elever identifieras av SYV på grundskolan som elever som riskerar att inte dyka upp när gymnasiet börjar eller som riskerar ett tidigt avhopp. Ingen av de 22 elever som fått stöd i övergången från årskurs 9 har hittills hoppat av skolan. </a:t>
            </a:r>
          </a:p>
        </p:txBody>
      </p:sp>
    </p:spTree>
    <p:extLst>
      <p:ext uri="{BB962C8B-B14F-4D97-AF65-F5344CB8AC3E}">
        <p14:creationId xmlns:p14="http://schemas.microsoft.com/office/powerpoint/2010/main" val="1758304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590C-B41F-85DC-7F41-526B1ED6F5A8}"/>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6660621C-1DDB-2000-0976-7C3348A75FCA}"/>
              </a:ext>
            </a:extLst>
          </p:cNvPr>
          <p:cNvSpPr/>
          <p:nvPr/>
        </p:nvSpPr>
        <p:spPr>
          <a:xfrm>
            <a:off x="256951" y="332149"/>
            <a:ext cx="11678097" cy="646331"/>
          </a:xfrm>
          <a:prstGeom prst="rect">
            <a:avLst/>
          </a:prstGeom>
        </p:spPr>
        <p:txBody>
          <a:bodyPr wrap="square">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Årskurs</a:t>
            </a:r>
            <a:endParaRPr lang="sv-SE" sz="3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 name="Diagram 2">
            <a:extLst>
              <a:ext uri="{FF2B5EF4-FFF2-40B4-BE49-F238E27FC236}">
                <a16:creationId xmlns:a16="http://schemas.microsoft.com/office/drawing/2014/main" id="{00000000-0008-0000-0000-000006000000}"/>
              </a:ext>
            </a:extLst>
          </p:cNvPr>
          <p:cNvGraphicFramePr>
            <a:graphicFrameLocks/>
          </p:cNvGraphicFramePr>
          <p:nvPr/>
        </p:nvGraphicFramePr>
        <p:xfrm>
          <a:off x="1783080" y="1205865"/>
          <a:ext cx="8423910" cy="44462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17680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528817" y="233150"/>
            <a:ext cx="7134366" cy="116955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Årskurs per kommun</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b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br>
            <a:r>
              <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Haninge</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6</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7" name="Diagram 6">
            <a:extLst>
              <a:ext uri="{FF2B5EF4-FFF2-40B4-BE49-F238E27FC236}">
                <a16:creationId xmlns:a16="http://schemas.microsoft.com/office/drawing/2014/main" id="{00000000-0008-0000-0200-000009000000}"/>
              </a:ext>
            </a:extLst>
          </p:cNvPr>
          <p:cNvGraphicFramePr>
            <a:graphicFrameLocks/>
          </p:cNvGraphicFramePr>
          <p:nvPr>
            <p:extLst>
              <p:ext uri="{D42A27DB-BD31-4B8C-83A1-F6EECF244321}">
                <p14:modId xmlns:p14="http://schemas.microsoft.com/office/powerpoint/2010/main" val="3411880072"/>
              </p:ext>
            </p:extLst>
          </p:nvPr>
        </p:nvGraphicFramePr>
        <p:xfrm>
          <a:off x="1651310" y="1422651"/>
          <a:ext cx="8889380" cy="42286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7471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528817" y="233150"/>
            <a:ext cx="7134366" cy="116955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Årskurs per kommun</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b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br>
            <a:r>
              <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Tyresö</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7</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7" name="Diagram 6">
            <a:extLst>
              <a:ext uri="{FF2B5EF4-FFF2-40B4-BE49-F238E27FC236}">
                <a16:creationId xmlns:a16="http://schemas.microsoft.com/office/drawing/2014/main" id="{00000000-0008-0000-0200-00000A000000}"/>
              </a:ext>
            </a:extLst>
          </p:cNvPr>
          <p:cNvGraphicFramePr>
            <a:graphicFrameLocks/>
          </p:cNvGraphicFramePr>
          <p:nvPr/>
        </p:nvGraphicFramePr>
        <p:xfrm>
          <a:off x="1668037" y="1505721"/>
          <a:ext cx="8855926" cy="42759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81608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528817" y="233150"/>
            <a:ext cx="7134366" cy="116955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Årskurs per kommun</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b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br>
            <a:r>
              <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Nynäshamn</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8</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7" name="Diagram 6">
            <a:extLst>
              <a:ext uri="{FF2B5EF4-FFF2-40B4-BE49-F238E27FC236}">
                <a16:creationId xmlns:a16="http://schemas.microsoft.com/office/drawing/2014/main" id="{00000000-0008-0000-0200-00000B000000}"/>
              </a:ext>
            </a:extLst>
          </p:cNvPr>
          <p:cNvGraphicFramePr>
            <a:graphicFrameLocks/>
          </p:cNvGraphicFramePr>
          <p:nvPr>
            <p:extLst>
              <p:ext uri="{D42A27DB-BD31-4B8C-83A1-F6EECF244321}">
                <p14:modId xmlns:p14="http://schemas.microsoft.com/office/powerpoint/2010/main" val="2774776322"/>
              </p:ext>
            </p:extLst>
          </p:nvPr>
        </p:nvGraphicFramePr>
        <p:xfrm>
          <a:off x="1602059" y="1498662"/>
          <a:ext cx="8987882" cy="41870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08118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3" y="314310"/>
            <a:ext cx="9742714" cy="923330"/>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Områdestyp deltagarna kommer ifrån</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9</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4" name="Diagram 3">
            <a:extLst>
              <a:ext uri="{FF2B5EF4-FFF2-40B4-BE49-F238E27FC236}">
                <a16:creationId xmlns:a16="http://schemas.microsoft.com/office/drawing/2014/main" id="{7C734968-32F6-DA3C-33B0-43CAF6421D6C}"/>
              </a:ext>
            </a:extLst>
          </p:cNvPr>
          <p:cNvGraphicFramePr>
            <a:graphicFrameLocks/>
          </p:cNvGraphicFramePr>
          <p:nvPr>
            <p:extLst>
              <p:ext uri="{D42A27DB-BD31-4B8C-83A1-F6EECF244321}">
                <p14:modId xmlns:p14="http://schemas.microsoft.com/office/powerpoint/2010/main" val="479515570"/>
              </p:ext>
            </p:extLst>
          </p:nvPr>
        </p:nvGraphicFramePr>
        <p:xfrm>
          <a:off x="2095500" y="1480457"/>
          <a:ext cx="8001000" cy="40603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7292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3" y="314310"/>
            <a:ext cx="9742714" cy="116955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Områdestyp per kommun</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b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br>
            <a:r>
              <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Haninge</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10</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4" name="Diagram 3">
            <a:extLst>
              <a:ext uri="{FF2B5EF4-FFF2-40B4-BE49-F238E27FC236}">
                <a16:creationId xmlns:a16="http://schemas.microsoft.com/office/drawing/2014/main" id="{BA72A2E0-33C1-4CAF-1543-66B0941DC0F9}"/>
              </a:ext>
            </a:extLst>
          </p:cNvPr>
          <p:cNvGraphicFramePr>
            <a:graphicFrameLocks/>
          </p:cNvGraphicFramePr>
          <p:nvPr>
            <p:extLst>
              <p:ext uri="{D42A27DB-BD31-4B8C-83A1-F6EECF244321}">
                <p14:modId xmlns:p14="http://schemas.microsoft.com/office/powerpoint/2010/main" val="3115003029"/>
              </p:ext>
            </p:extLst>
          </p:nvPr>
        </p:nvGraphicFramePr>
        <p:xfrm>
          <a:off x="2286000" y="1765408"/>
          <a:ext cx="7870372" cy="40162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69775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3" y="314310"/>
            <a:ext cx="9742714" cy="116955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Områdestyp</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b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br>
            <a:r>
              <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Nynäshamn</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11</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4" name="Diagram 3">
            <a:extLst>
              <a:ext uri="{FF2B5EF4-FFF2-40B4-BE49-F238E27FC236}">
                <a16:creationId xmlns:a16="http://schemas.microsoft.com/office/drawing/2014/main" id="{FD08F475-E229-4218-C390-D3ED38534FCE}"/>
              </a:ext>
            </a:extLst>
          </p:cNvPr>
          <p:cNvGraphicFramePr>
            <a:graphicFrameLocks/>
          </p:cNvGraphicFramePr>
          <p:nvPr>
            <p:extLst>
              <p:ext uri="{D42A27DB-BD31-4B8C-83A1-F6EECF244321}">
                <p14:modId xmlns:p14="http://schemas.microsoft.com/office/powerpoint/2010/main" val="1326416938"/>
              </p:ext>
            </p:extLst>
          </p:nvPr>
        </p:nvGraphicFramePr>
        <p:xfrm>
          <a:off x="2122714" y="1642372"/>
          <a:ext cx="7946572" cy="398076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1668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3" y="314310"/>
            <a:ext cx="9742714" cy="1169551"/>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Områdestyp</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b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br>
            <a:r>
              <a:rPr lang="sv-SE"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Tyresö</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12</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4" name="Diagram 3">
            <a:extLst>
              <a:ext uri="{FF2B5EF4-FFF2-40B4-BE49-F238E27FC236}">
                <a16:creationId xmlns:a16="http://schemas.microsoft.com/office/drawing/2014/main" id="{FB613BBA-E1C2-9AEA-A7AC-D604B5EC9100}"/>
              </a:ext>
            </a:extLst>
          </p:cNvPr>
          <p:cNvGraphicFramePr>
            <a:graphicFrameLocks/>
          </p:cNvGraphicFramePr>
          <p:nvPr>
            <p:extLst>
              <p:ext uri="{D42A27DB-BD31-4B8C-83A1-F6EECF244321}">
                <p14:modId xmlns:p14="http://schemas.microsoft.com/office/powerpoint/2010/main" val="3558342957"/>
              </p:ext>
            </p:extLst>
          </p:nvPr>
        </p:nvGraphicFramePr>
        <p:xfrm>
          <a:off x="2265590" y="1585236"/>
          <a:ext cx="7878535" cy="42977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72852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2" y="314310"/>
            <a:ext cx="10052957" cy="1477328"/>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Antal deltagare som fått stöd av kurator från </a:t>
            </a:r>
            <a:r>
              <a:rPr lang="sv-SE" sz="3600" b="1" dirty="0" err="1">
                <a:latin typeface="Open Sans" panose="020B0606030504020204" pitchFamily="34" charset="0"/>
                <a:ea typeface="Open Sans" panose="020B0606030504020204" pitchFamily="34" charset="0"/>
                <a:cs typeface="Open Sans" panose="020B0606030504020204" pitchFamily="34" charset="0"/>
              </a:rPr>
              <a:t>WeMind</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13</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5" name="Diagram 4">
            <a:extLst>
              <a:ext uri="{FF2B5EF4-FFF2-40B4-BE49-F238E27FC236}">
                <a16:creationId xmlns:a16="http://schemas.microsoft.com/office/drawing/2014/main" id="{094A79C1-3F04-F562-3904-C22087BDA579}"/>
              </a:ext>
            </a:extLst>
          </p:cNvPr>
          <p:cNvGraphicFramePr>
            <a:graphicFrameLocks/>
          </p:cNvGraphicFramePr>
          <p:nvPr>
            <p:extLst>
              <p:ext uri="{D42A27DB-BD31-4B8C-83A1-F6EECF244321}">
                <p14:modId xmlns:p14="http://schemas.microsoft.com/office/powerpoint/2010/main" val="55160634"/>
              </p:ext>
            </p:extLst>
          </p:nvPr>
        </p:nvGraphicFramePr>
        <p:xfrm>
          <a:off x="2582634" y="1912719"/>
          <a:ext cx="7336972" cy="38689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74396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3" y="314310"/>
            <a:ext cx="9742714" cy="954107"/>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Antal avslutade deltagare</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14</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4" name="Diagram 3">
            <a:extLst>
              <a:ext uri="{FF2B5EF4-FFF2-40B4-BE49-F238E27FC236}">
                <a16:creationId xmlns:a16="http://schemas.microsoft.com/office/drawing/2014/main" id="{00000000-0008-0000-0200-000006000000}"/>
              </a:ext>
            </a:extLst>
          </p:cNvPr>
          <p:cNvGraphicFramePr>
            <a:graphicFrameLocks/>
          </p:cNvGraphicFramePr>
          <p:nvPr>
            <p:extLst>
              <p:ext uri="{D42A27DB-BD31-4B8C-83A1-F6EECF244321}">
                <p14:modId xmlns:p14="http://schemas.microsoft.com/office/powerpoint/2010/main" val="1757388639"/>
              </p:ext>
            </p:extLst>
          </p:nvPr>
        </p:nvGraphicFramePr>
        <p:xfrm>
          <a:off x="2432958" y="1647249"/>
          <a:ext cx="7326084" cy="37555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50774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24643" y="314310"/>
            <a:ext cx="9742714" cy="954107"/>
          </a:xfrm>
          <a:prstGeom prst="rect">
            <a:avLst/>
          </a:prstGeom>
          <a:noFill/>
        </p:spPr>
        <p:txBody>
          <a:bodyPr wrap="square" rtlCol="0">
            <a:spAutoFit/>
          </a:bodyPr>
          <a:lstStyle/>
          <a:p>
            <a:pPr algn="ctr"/>
            <a:r>
              <a:rPr lang="sv-SE" sz="3600" b="1" dirty="0">
                <a:latin typeface="Open Sans" panose="020B0606030504020204" pitchFamily="34" charset="0"/>
                <a:ea typeface="Open Sans" panose="020B0606030504020204" pitchFamily="34" charset="0"/>
                <a:cs typeface="Open Sans" panose="020B0606030504020204" pitchFamily="34" charset="0"/>
              </a:rPr>
              <a:t>Situation vid utskrivning</a:t>
            </a:r>
            <a:br>
              <a:rPr lang="sv-SE" sz="3600" b="1" dirty="0">
                <a:latin typeface="Open Sans" panose="020B0606030504020204" pitchFamily="34" charset="0"/>
                <a:ea typeface="Open Sans" panose="020B0606030504020204" pitchFamily="34" charset="0"/>
                <a:cs typeface="Open Sans" panose="020B0606030504020204" pitchFamily="34" charset="0"/>
              </a:rPr>
            </a:br>
            <a:r>
              <a:rPr lang="sv-SE"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Sedan projektstart</a:t>
            </a:r>
            <a:endParaRPr lang="sv-SE"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tshållare för bildnummer 2"/>
          <p:cNvSpPr>
            <a:spLocks noGrp="1"/>
          </p:cNvSpPr>
          <p:nvPr>
            <p:ph type="sldNum" sz="quarter" idx="12"/>
          </p:nvPr>
        </p:nvSpPr>
        <p:spPr/>
        <p:txBody>
          <a:bodyPr/>
          <a:lstStyle/>
          <a:p>
            <a:fld id="{67C887F8-9405-44F3-AE02-76CA62AE4FBA}" type="slidenum">
              <a:rPr lang="sv-SE" smtClean="0"/>
              <a:pPr/>
              <a:t>15</a:t>
            </a:fld>
            <a:endParaRPr lang="sv-SE" dirty="0"/>
          </a:p>
        </p:txBody>
      </p:sp>
      <p:pic>
        <p:nvPicPr>
          <p:cNvPr id="6" name="Bildobjekt 5" descr="En bild som visar text, Teckensnitt, Grafik, logotyp&#10;&#10;Automatiskt genererad beskrivning">
            <a:extLst>
              <a:ext uri="{FF2B5EF4-FFF2-40B4-BE49-F238E27FC236}">
                <a16:creationId xmlns:a16="http://schemas.microsoft.com/office/drawing/2014/main" id="{A3B75157-B440-3C56-3383-6DE22D635D91}"/>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3144" y="5781651"/>
            <a:ext cx="2213382" cy="762039"/>
          </a:xfrm>
          <a:prstGeom prst="rect">
            <a:avLst/>
          </a:prstGeom>
          <a:noFill/>
          <a:ln>
            <a:noFill/>
          </a:ln>
        </p:spPr>
      </p:pic>
      <p:graphicFrame>
        <p:nvGraphicFramePr>
          <p:cNvPr id="5" name="Diagram 4">
            <a:extLst>
              <a:ext uri="{FF2B5EF4-FFF2-40B4-BE49-F238E27FC236}">
                <a16:creationId xmlns:a16="http://schemas.microsoft.com/office/drawing/2014/main" id="{00000000-0008-0000-0000-000017000000}"/>
              </a:ext>
            </a:extLst>
          </p:cNvPr>
          <p:cNvGraphicFramePr>
            <a:graphicFrameLocks/>
          </p:cNvGraphicFramePr>
          <p:nvPr>
            <p:extLst>
              <p:ext uri="{D42A27DB-BD31-4B8C-83A1-F6EECF244321}">
                <p14:modId xmlns:p14="http://schemas.microsoft.com/office/powerpoint/2010/main" val="641591631"/>
              </p:ext>
            </p:extLst>
          </p:nvPr>
        </p:nvGraphicFramePr>
        <p:xfrm>
          <a:off x="1756183" y="1628983"/>
          <a:ext cx="8730343" cy="4152668"/>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ruta 3">
            <a:extLst>
              <a:ext uri="{FF2B5EF4-FFF2-40B4-BE49-F238E27FC236}">
                <a16:creationId xmlns:a16="http://schemas.microsoft.com/office/drawing/2014/main" id="{226610FB-F3B0-73F0-7C5B-F328D44985A4}"/>
              </a:ext>
            </a:extLst>
          </p:cNvPr>
          <p:cNvSpPr txBox="1"/>
          <p:nvPr/>
        </p:nvSpPr>
        <p:spPr>
          <a:xfrm>
            <a:off x="1756183" y="5781651"/>
            <a:ext cx="6313929" cy="461665"/>
          </a:xfrm>
          <a:prstGeom prst="rect">
            <a:avLst/>
          </a:prstGeom>
          <a:noFill/>
        </p:spPr>
        <p:txBody>
          <a:bodyPr wrap="square" rtlCol="0">
            <a:spAutoFit/>
          </a:bodyPr>
          <a:lstStyle/>
          <a:p>
            <a:r>
              <a:rPr lang="sv-SE" sz="1200" dirty="0"/>
              <a:t>De fyra elever som avbrutit sina studier skrevs in i projektet mellan dec 2023 och feb 2024. Alla fyra hade när de skrevs in i projektet en hög frånvaro som pågått under en längre period. </a:t>
            </a:r>
          </a:p>
        </p:txBody>
      </p:sp>
    </p:spTree>
    <p:extLst>
      <p:ext uri="{BB962C8B-B14F-4D97-AF65-F5344CB8AC3E}">
        <p14:creationId xmlns:p14="http://schemas.microsoft.com/office/powerpoint/2010/main" val="1354856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2752356" y="453461"/>
            <a:ext cx="6687291" cy="923090"/>
          </a:xfrm>
          <a:prstGeom prst="rect">
            <a:avLst/>
          </a:prstGeom>
          <a:noFill/>
        </p:spPr>
        <p:txBody>
          <a:bodyPr wrap="square" rtlCol="0">
            <a:spAutoFit/>
          </a:bodyPr>
          <a:lstStyle/>
          <a:p>
            <a:pPr algn="ctr"/>
            <a:r>
              <a:rPr lang="sv-SE" sz="3599" b="1" dirty="0">
                <a:latin typeface="Open Sans" panose="020B0606030504020204" pitchFamily="34" charset="0"/>
                <a:ea typeface="Open Sans" panose="020B0606030504020204" pitchFamily="34" charset="0"/>
                <a:cs typeface="Open Sans" panose="020B0606030504020204" pitchFamily="34" charset="0"/>
              </a:rPr>
              <a:t>Arbetslivsinriktade insatser</a:t>
            </a:r>
            <a:br>
              <a:rPr lang="sv-SE" sz="3599" b="1" dirty="0">
                <a:latin typeface="Open Sans" panose="020B0606030504020204" pitchFamily="34" charset="0"/>
                <a:ea typeface="Open Sans" panose="020B0606030504020204" pitchFamily="34" charset="0"/>
                <a:cs typeface="Open Sans" panose="020B0606030504020204" pitchFamily="34" charset="0"/>
              </a:rPr>
            </a:br>
            <a:r>
              <a:rPr lang="sv-SE" sz="1799"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Antal elever som fått del av generella insatser</a:t>
            </a:r>
          </a:p>
        </p:txBody>
      </p:sp>
      <p:pic>
        <p:nvPicPr>
          <p:cNvPr id="7" name="Bildobjekt 6" descr="En bild som visar text, Teckensnitt, Grafik, logotyp&#10;&#10;Automatiskt genererad beskrivning">
            <a:extLst>
              <a:ext uri="{FF2B5EF4-FFF2-40B4-BE49-F238E27FC236}">
                <a16:creationId xmlns:a16="http://schemas.microsoft.com/office/drawing/2014/main" id="{25289BAB-9D6D-D94A-261B-2656916ABF5B}"/>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272577" y="5781040"/>
            <a:ext cx="2212806" cy="761841"/>
          </a:xfrm>
          <a:prstGeom prst="rect">
            <a:avLst/>
          </a:prstGeom>
          <a:noFill/>
          <a:ln>
            <a:noFill/>
          </a:ln>
        </p:spPr>
      </p:pic>
      <p:graphicFrame>
        <p:nvGraphicFramePr>
          <p:cNvPr id="6" name="Diagram 5">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992447749"/>
              </p:ext>
            </p:extLst>
          </p:nvPr>
        </p:nvGraphicFramePr>
        <p:xfrm>
          <a:off x="2237413" y="1442875"/>
          <a:ext cx="7717174" cy="39722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1131414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Haninge kommun">
    <a:dk1>
      <a:sysClr val="windowText" lastClr="000000"/>
    </a:dk1>
    <a:lt1>
      <a:sysClr val="window" lastClr="FFFFFF"/>
    </a:lt1>
    <a:dk2>
      <a:srgbClr val="1F497D"/>
    </a:dk2>
    <a:lt2>
      <a:srgbClr val="EEECE1"/>
    </a:lt2>
    <a:accent1>
      <a:srgbClr val="0081C5"/>
    </a:accent1>
    <a:accent2>
      <a:srgbClr val="E28F27"/>
    </a:accent2>
    <a:accent3>
      <a:srgbClr val="DC4228"/>
    </a:accent3>
    <a:accent4>
      <a:srgbClr val="8FB63F"/>
    </a:accent4>
    <a:accent5>
      <a:srgbClr val="582C83"/>
    </a:accent5>
    <a:accent6>
      <a:srgbClr val="A77550"/>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73C9F067FCC914C8E4687C419428F24" ma:contentTypeVersion="5" ma:contentTypeDescription="Create a new document." ma:contentTypeScope="" ma:versionID="a1cc1bb7d92e7182caff537ae37fc7ae">
  <xsd:schema xmlns:xsd="http://www.w3.org/2001/XMLSchema" xmlns:xs="http://www.w3.org/2001/XMLSchema" xmlns:p="http://schemas.microsoft.com/office/2006/metadata/properties" xmlns:ns3="18f63b4c-7420-47f7-9f0a-eeb57d2597b9" xmlns:ns4="a28122aa-9d42-4ebb-9fff-e35e0626bd60" targetNamespace="http://schemas.microsoft.com/office/2006/metadata/properties" ma:root="true" ma:fieldsID="b90675320de157383c4bc34a26c3b249" ns3:_="" ns4:_="">
    <xsd:import namespace="18f63b4c-7420-47f7-9f0a-eeb57d2597b9"/>
    <xsd:import namespace="a28122aa-9d42-4ebb-9fff-e35e0626bd6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63b4c-7420-47f7-9f0a-eeb57d2597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8122aa-9d42-4ebb-9fff-e35e0626bd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D9718C-180E-4832-9207-F56A0C9510B0}">
  <ds:schemaRefs>
    <ds:schemaRef ds:uri="http://purl.org/dc/terms/"/>
    <ds:schemaRef ds:uri="a28122aa-9d42-4ebb-9fff-e35e0626bd60"/>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18f63b4c-7420-47f7-9f0a-eeb57d2597b9"/>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96D00C2-1296-43FB-8DCF-A3F63453C2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f63b4c-7420-47f7-9f0a-eeb57d2597b9"/>
    <ds:schemaRef ds:uri="a28122aa-9d42-4ebb-9fff-e35e0626bd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DEAF99-86A2-4389-9868-528E519EE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7399</TotalTime>
  <Words>219</Words>
  <Application>Microsoft Office PowerPoint</Application>
  <PresentationFormat>Bredbild</PresentationFormat>
  <Paragraphs>32</Paragraphs>
  <Slides>16</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16</vt:i4>
      </vt:variant>
    </vt:vector>
  </HeadingPairs>
  <TitlesOfParts>
    <vt:vector size="21" baseType="lpstr">
      <vt:lpstr>Arial</vt:lpstr>
      <vt:lpstr>Calibri</vt:lpstr>
      <vt:lpstr>Calibri Light</vt:lpstr>
      <vt:lpstr>Open Sans</vt:lpstr>
      <vt:lpstr>Office-tema</vt:lpstr>
      <vt:lpstr>Statistik SATSA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Huddinge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Asplund, Elin</dc:creator>
  <cp:lastModifiedBy>Margareta Nylander</cp:lastModifiedBy>
  <cp:revision>514</cp:revision>
  <cp:lastPrinted>2019-09-05T15:35:22Z</cp:lastPrinted>
  <dcterms:created xsi:type="dcterms:W3CDTF">2019-08-29T09:47:02Z</dcterms:created>
  <dcterms:modified xsi:type="dcterms:W3CDTF">2025-02-04T14:00:30Z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0x010100673C9F067FCC914C8E4687C419428F24</vt:lpwstr>
  </property>
</Properties>
</file>