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334" r:id="rId5"/>
    <p:sldId id="340" r:id="rId6"/>
    <p:sldId id="336" r:id="rId7"/>
    <p:sldId id="343" r:id="rId8"/>
    <p:sldId id="344" r:id="rId9"/>
    <p:sldId id="341" r:id="rId10"/>
    <p:sldId id="342" r:id="rId11"/>
    <p:sldId id="345" r:id="rId1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434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4" autoAdjust="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>
        <p:guide pos="2434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E6750-6096-4797-A6F6-982598C4A584}" type="datetimeFigureOut">
              <a:rPr lang="sv-SE" smtClean="0"/>
              <a:t>2024-09-27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9244E-9DB2-44F2-A75A-6AB5AC1527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660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6140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6800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3086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5604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2419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9654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28CAE-F726-439E-936C-A933803DEC54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904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124" y="3290770"/>
            <a:ext cx="4232275" cy="453629"/>
          </a:xfrm>
          <a:prstGeom prst="rect">
            <a:avLst/>
          </a:prstGeom>
        </p:spPr>
      </p:pic>
      <p:pic>
        <p:nvPicPr>
          <p:cNvPr id="6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1937544"/>
            <a:ext cx="4619625" cy="29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5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1" y="1504507"/>
            <a:ext cx="7357532" cy="1823484"/>
          </a:xfrm>
        </p:spPr>
        <p:txBody>
          <a:bodyPr anchor="b">
            <a:normAutofit/>
          </a:bodyPr>
          <a:lstStyle>
            <a:lvl1pPr algn="l">
              <a:lnSpc>
                <a:spcPts val="5000"/>
              </a:lnSpc>
              <a:defRPr sz="3600" baseline="0"/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38400" y="3593804"/>
            <a:ext cx="7357533" cy="457200"/>
          </a:xfrm>
        </p:spPr>
        <p:txBody>
          <a:bodyPr>
            <a:normAutofit/>
          </a:bodyPr>
          <a:lstStyle>
            <a:lvl1pPr marL="0" indent="0" algn="l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noProof="0" dirty="0"/>
              <a:t>Underrubrik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t>2024-09-27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648537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3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10080625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71378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4" hasCustomPrompt="1"/>
          </p:nvPr>
        </p:nvSpPr>
        <p:spPr>
          <a:xfrm>
            <a:off x="6221413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28259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221414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6221414" y="1773238"/>
            <a:ext cx="4914900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020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6221414" y="1315085"/>
            <a:ext cx="4914900" cy="4464050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852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6221414" y="1315085"/>
            <a:ext cx="4914900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insert</a:t>
            </a:r>
            <a:r>
              <a:rPr lang="sv-SE" noProof="0" dirty="0"/>
              <a:t> a </a:t>
            </a:r>
            <a:r>
              <a:rPr lang="sv-SE" noProof="0" dirty="0" err="1"/>
              <a:t>picture</a:t>
            </a:r>
            <a:r>
              <a:rPr lang="sv-SE" noProof="0" dirty="0"/>
              <a:t>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9" y="1773238"/>
            <a:ext cx="4914899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776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900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9" y="1773238"/>
            <a:ext cx="4914899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6221413" y="1315085"/>
            <a:ext cx="4914899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221413" y="1773238"/>
            <a:ext cx="4914899" cy="3995737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1600"/>
              </a:spcBef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847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10080625" cy="468313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055688" y="1773238"/>
            <a:ext cx="10080625" cy="3995737"/>
          </a:xfrm>
        </p:spPr>
        <p:txBody>
          <a:bodyPr/>
          <a:lstStyle>
            <a:lvl1pPr>
              <a:lnSpc>
                <a:spcPts val="2700"/>
              </a:lnSpc>
              <a:defRPr sz="2200"/>
            </a:lvl1pPr>
            <a:lvl2pPr>
              <a:lnSpc>
                <a:spcPts val="2700"/>
              </a:lnSpc>
              <a:defRPr sz="2200"/>
            </a:lvl2pPr>
            <a:lvl3pPr>
              <a:lnSpc>
                <a:spcPts val="2700"/>
              </a:lnSpc>
              <a:defRPr sz="2200"/>
            </a:lvl3pPr>
            <a:lvl4pPr>
              <a:lnSpc>
                <a:spcPts val="2700"/>
              </a:lnSpc>
              <a:defRPr sz="2200"/>
            </a:lvl4pPr>
            <a:lvl5pPr>
              <a:lnSpc>
                <a:spcPts val="2700"/>
              </a:lnSpc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203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6221413" y="1315085"/>
            <a:ext cx="4914899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55687" y="1315085"/>
            <a:ext cx="4914900" cy="326167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1055688" y="1704975"/>
            <a:ext cx="4914900" cy="4064000"/>
          </a:xfrm>
        </p:spPr>
        <p:txBody>
          <a:bodyPr/>
          <a:lstStyle>
            <a:lvl1pPr marL="0" indent="0">
              <a:lnSpc>
                <a:spcPts val="2600"/>
              </a:lnSpc>
              <a:spcBef>
                <a:spcPts val="1600"/>
              </a:spcBef>
              <a:buFont typeface="Arial" panose="020B0604020202020204" pitchFamily="34" charset="0"/>
              <a:buNone/>
              <a:defRPr sz="2200"/>
            </a:lvl1pPr>
            <a:lvl2pPr marL="719138" indent="-363538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2pPr>
            <a:lvl3pPr marL="1074738" indent="-355600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3pPr>
            <a:lvl4pPr marL="1438275" indent="-363538">
              <a:buClr>
                <a:schemeClr val="accent1"/>
              </a:buClr>
              <a:buFont typeface="Arial" panose="020B0604020202020204" pitchFamily="34" charset="0"/>
              <a:buChar char="●"/>
              <a:defRPr sz="2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89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4499209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5" hasCustomPrompt="1"/>
          </p:nvPr>
        </p:nvSpPr>
        <p:spPr>
          <a:xfrm>
            <a:off x="7942729" y="1315085"/>
            <a:ext cx="3183544" cy="4464050"/>
          </a:xfrm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708916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10" userDrawn="1">
          <p15:clr>
            <a:srgbClr val="FBAE40"/>
          </p15:clr>
        </p15:guide>
        <p15:guide id="2" pos="3069" userDrawn="1">
          <p15:clr>
            <a:srgbClr val="FBAE40"/>
          </p15:clr>
        </p15:guide>
        <p15:guide id="3" pos="5269" userDrawn="1">
          <p15:clr>
            <a:srgbClr val="FBAE40"/>
          </p15:clr>
        </p15:guide>
        <p15:guide id="4" pos="542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981075"/>
            <a:ext cx="10080625" cy="24479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8" y="3668869"/>
            <a:ext cx="10080625" cy="128730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2024-09-27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603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88" y="582907"/>
            <a:ext cx="10080625" cy="3981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687" y="1315085"/>
            <a:ext cx="4914900" cy="446405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2024-09-27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221414" y="1315085"/>
            <a:ext cx="4914900" cy="446405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7147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7" y="1317173"/>
            <a:ext cx="4914899" cy="32757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5688" y="1730203"/>
            <a:ext cx="4914900" cy="403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1414" y="1317173"/>
            <a:ext cx="4914899" cy="32757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21414" y="1747486"/>
            <a:ext cx="4914900" cy="4021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2024-09-27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1944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 hasCustomPrompt="1"/>
          </p:nvPr>
        </p:nvSpPr>
        <p:spPr>
          <a:xfrm>
            <a:off x="1055688" y="0"/>
            <a:ext cx="11136312" cy="5768975"/>
          </a:xfrm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lvl1pPr>
          </a:lstStyle>
          <a:p>
            <a:r>
              <a:rPr lang="sv-SE" noProof="0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335072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630" y="3311960"/>
            <a:ext cx="4199069" cy="45007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8BB4-759D-4676-BF68-F88B421D20F7}" type="datetimeFigureOut">
              <a:rPr lang="sv-SE" smtClean="0"/>
              <a:t>2024-09-27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2A8C-CE3B-45DF-BD54-3D0507672399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6" name="Bildobjekt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1"/>
          <a:stretch/>
        </p:blipFill>
        <p:spPr>
          <a:xfrm>
            <a:off x="-12700" y="457200"/>
            <a:ext cx="6216992" cy="600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76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Förvaltningsakademin: Centrum för högre förvaltningsutbildning och forskning vid Södertörns högskola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2011-06-15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EDE2-FEF4-47E5-8823-A3EBCBEC0E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4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13"/>
          <a:stretch/>
        </p:blipFill>
        <p:spPr>
          <a:xfrm>
            <a:off x="241315" y="6027063"/>
            <a:ext cx="2517193" cy="84568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5688" y="582907"/>
            <a:ext cx="10080625" cy="3981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sv-SE" dirty="0"/>
              <a:t>Klicka här för att ändra format</a:t>
            </a:r>
            <a:endParaRPr lang="sv-S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687" y="1315085"/>
            <a:ext cx="5580001" cy="44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6313" y="6354114"/>
            <a:ext cx="900000" cy="10772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E118BB4-759D-4676-BF68-F88B421D20F7}" type="datetimeFigureOut">
              <a:rPr lang="sv-SE" noProof="0" smtClean="0"/>
              <a:pPr/>
              <a:t>2024-09-27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32400" y="6354114"/>
            <a:ext cx="5003913" cy="1077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36313" y="6251373"/>
            <a:ext cx="900000" cy="10772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F692A8C-CE3B-45DF-BD54-3D0507672399}" type="slidenum">
              <a:rPr lang="sv-SE" noProof="0" smtClean="0"/>
              <a:pPr/>
              <a:t>‹#›</a:t>
            </a:fld>
            <a:endParaRPr lang="sv-SE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7" y="6240222"/>
            <a:ext cx="2070000" cy="22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4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6" r:id="rId3"/>
    <p:sldLayoutId id="2147483657" r:id="rId4"/>
    <p:sldLayoutId id="2147483659" r:id="rId5"/>
    <p:sldLayoutId id="2147483665" r:id="rId6"/>
    <p:sldLayoutId id="2147483660" r:id="rId7"/>
    <p:sldLayoutId id="2147483662" r:id="rId8"/>
    <p:sldLayoutId id="2147483663" r:id="rId9"/>
    <p:sldLayoutId id="2147483661" r:id="rId10"/>
    <p:sldLayoutId id="2147483658" r:id="rId11"/>
    <p:sldLayoutId id="2147483651" r:id="rId12"/>
    <p:sldLayoutId id="2147483652" r:id="rId13"/>
    <p:sldLayoutId id="2147483653" r:id="rId14"/>
    <p:sldLayoutId id="2147483664" r:id="rId15"/>
    <p:sldLayoutId id="2147483654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FontTx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719138" indent="-363538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074738" indent="-355600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438275" indent="-363538" algn="l" defTabSz="914400" rtl="0" eaLnBrk="1" latinLnBrk="0" hangingPunct="1">
        <a:lnSpc>
          <a:spcPct val="90000"/>
        </a:lnSpc>
        <a:spcBef>
          <a:spcPts val="1600"/>
        </a:spcBef>
        <a:buClr>
          <a:srgbClr val="D0CECE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793875" indent="-355600" algn="l" defTabSz="914400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Font typeface="Courier New" panose="02070309020205020404" pitchFamily="49" charset="0"/>
        <a:buChar char="o"/>
        <a:defRPr sz="18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18" userDrawn="1">
          <p15:clr>
            <a:srgbClr val="F26B43"/>
          </p15:clr>
        </p15:guide>
        <p15:guide id="2" pos="665" userDrawn="1">
          <p15:clr>
            <a:srgbClr val="F26B43"/>
          </p15:clr>
        </p15:guide>
        <p15:guide id="3" orient="horz" pos="822" userDrawn="1">
          <p15:clr>
            <a:srgbClr val="F26B43"/>
          </p15:clr>
        </p15:guide>
        <p15:guide id="4" pos="4248" userDrawn="1">
          <p15:clr>
            <a:srgbClr val="F26B43"/>
          </p15:clr>
        </p15:guide>
        <p15:guide id="5" orient="horz" pos="3634" userDrawn="1">
          <p15:clr>
            <a:srgbClr val="F26B43"/>
          </p15:clr>
        </p15:guide>
        <p15:guide id="7" pos="7015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4066" userDrawn="1">
          <p15:clr>
            <a:srgbClr val="F26B43"/>
          </p15:clr>
        </p15:guide>
        <p15:guide id="13" pos="7680" userDrawn="1">
          <p15:clr>
            <a:srgbClr val="F26B43"/>
          </p15:clr>
        </p15:guide>
        <p15:guide id="14" pos="4089" userDrawn="1">
          <p15:clr>
            <a:srgbClr val="F26B43"/>
          </p15:clr>
        </p15:guide>
        <p15:guide id="15" orient="horz" pos="1117" userDrawn="1">
          <p15:clr>
            <a:srgbClr val="F26B43"/>
          </p15:clr>
        </p15:guide>
        <p15:guide id="16" pos="3761" userDrawn="1">
          <p15:clr>
            <a:srgbClr val="F26B43"/>
          </p15:clr>
        </p15:guide>
        <p15:guide id="17" pos="39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0AF9D8-A4DB-4ED5-ABB5-3B1E49C5D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1867" y="835640"/>
            <a:ext cx="9556261" cy="1823484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SATSA - Analysseminarium </a:t>
            </a:r>
            <a:endParaRPr lang="en-SE"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947627-735E-442C-B18F-3B2B10302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0" y="3593803"/>
            <a:ext cx="7357533" cy="814567"/>
          </a:xfrm>
        </p:spPr>
        <p:txBody>
          <a:bodyPr>
            <a:normAutofit lnSpcReduction="10000"/>
          </a:bodyPr>
          <a:lstStyle/>
          <a:p>
            <a:r>
              <a:rPr lang="sv-SE" dirty="0"/>
              <a:t>Daniel </a:t>
            </a:r>
            <a:r>
              <a:rPr lang="sv-SE" dirty="0" err="1"/>
              <a:t>Castillo</a:t>
            </a:r>
            <a:r>
              <a:rPr lang="sv-SE" dirty="0"/>
              <a:t> och Anders Ivarsson Westerberg,</a:t>
            </a:r>
          </a:p>
          <a:p>
            <a:r>
              <a:rPr lang="sv-SE" dirty="0"/>
              <a:t>Södertörns högskola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38237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Syfte och genomförda studier hittills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613" y="1654393"/>
            <a:ext cx="11152553" cy="4976300"/>
          </a:xfrm>
        </p:spPr>
        <p:txBody>
          <a:bodyPr/>
          <a:lstStyle/>
          <a:p>
            <a:r>
              <a:rPr lang="sv-SE" sz="2400" dirty="0"/>
              <a:t>Två huvudfrågor i projektet: </a:t>
            </a:r>
            <a:r>
              <a:rPr lang="sv-SE" sz="2400" dirty="0" err="1"/>
              <a:t>Supported</a:t>
            </a:r>
            <a:r>
              <a:rPr lang="sv-SE" sz="2400" dirty="0"/>
              <a:t> </a:t>
            </a:r>
            <a:r>
              <a:rPr lang="sv-SE" sz="2400" dirty="0" err="1"/>
              <a:t>Education</a:t>
            </a:r>
            <a:r>
              <a:rPr lang="sv-SE" sz="2400" dirty="0"/>
              <a:t> som metod samt hur samverkan går till och vilka faktorer som kan främja denna</a:t>
            </a:r>
            <a:endParaRPr lang="en-SE" sz="2400" dirty="0"/>
          </a:p>
          <a:p>
            <a:r>
              <a:rPr lang="sv-SE" sz="2400" dirty="0"/>
              <a:t>Hittills 21 intervjuer genomförda med coacher, EHT, chefer</a:t>
            </a:r>
          </a:p>
          <a:p>
            <a:r>
              <a:rPr lang="sv-SE" sz="2400" dirty="0"/>
              <a:t>5+ deltagande observationer vid möten</a:t>
            </a:r>
          </a:p>
          <a:p>
            <a:r>
              <a:rPr lang="sv-SE" sz="2400" dirty="0"/>
              <a:t>Transkriberat intervjuer och observationer, 403 sidor 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33421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Fokus på samverkan och friktion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3" y="1223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Observerat i studien: Viss friktion mellan yrkesgrupper i samverkan kring SATSA</a:t>
            </a:r>
          </a:p>
          <a:p>
            <a:r>
              <a:rPr lang="sv-SE" sz="2400" dirty="0"/>
              <a:t>Främst mellan lärare och andra yrkesgrupper</a:t>
            </a:r>
          </a:p>
          <a:p>
            <a:r>
              <a:rPr lang="sv-SE" sz="2400" dirty="0"/>
              <a:t>Lärare ser </a:t>
            </a:r>
            <a:r>
              <a:rPr lang="sv-SE" sz="2400" dirty="0" err="1"/>
              <a:t>ev</a:t>
            </a:r>
            <a:r>
              <a:rPr lang="sv-SE" sz="2400" dirty="0"/>
              <a:t> främst till </a:t>
            </a:r>
            <a:r>
              <a:rPr lang="sv-SE" sz="2400" i="1" dirty="0"/>
              <a:t>gruppen</a:t>
            </a:r>
            <a:r>
              <a:rPr lang="sv-SE" sz="2400" dirty="0"/>
              <a:t> elever – ”vill inte individanpassa undervisningen” eller ”känner sig överkörda”</a:t>
            </a:r>
          </a:p>
          <a:p>
            <a:r>
              <a:rPr lang="sv-SE" sz="2400" dirty="0" err="1"/>
              <a:t>SATSAs</a:t>
            </a:r>
            <a:r>
              <a:rPr lang="sv-SE" sz="2400" dirty="0"/>
              <a:t> personal är inriktade på enskilda elever</a:t>
            </a:r>
          </a:p>
          <a:p>
            <a:r>
              <a:rPr lang="sv-SE" sz="2400" dirty="0"/>
              <a:t>Fokus på individer i SATSA upplevs annorlunda än vanligt skolarbete i skolorna</a:t>
            </a:r>
          </a:p>
          <a:p>
            <a:r>
              <a:rPr lang="sv-SE" sz="2400" dirty="0"/>
              <a:t>Professionsforskning kan hjälpa oss förstå/förklara friktionen?</a:t>
            </a:r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01608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Fokus på samverkan och friktion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3" y="1443387"/>
            <a:ext cx="11152553" cy="4976300"/>
          </a:xfrm>
        </p:spPr>
        <p:txBody>
          <a:bodyPr/>
          <a:lstStyle/>
          <a:p>
            <a:r>
              <a:rPr lang="sv-SE" sz="2400" dirty="0"/>
              <a:t>Gränser och revir mellan yrkesgrupper/professioner vanliga</a:t>
            </a:r>
          </a:p>
          <a:p>
            <a:r>
              <a:rPr lang="sv-SE" sz="2400" dirty="0"/>
              <a:t>Hur kan vi förstå denna dynamik?</a:t>
            </a:r>
          </a:p>
          <a:p>
            <a:r>
              <a:rPr lang="sv-SE" sz="2400" dirty="0"/>
              <a:t>Vad är en profession? En klassisk definition (</a:t>
            </a:r>
            <a:r>
              <a:rPr lang="sv-SE" sz="2400" dirty="0" err="1"/>
              <a:t>Luthans</a:t>
            </a:r>
            <a:r>
              <a:rPr lang="sv-SE" sz="2400" dirty="0"/>
              <a:t> 1976):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1. A body of specialized knowledge or techniques. - </a:t>
            </a:r>
            <a:r>
              <a:rPr lang="en-US" u="sng" dirty="0" err="1"/>
              <a:t>Specialistkunskap</a:t>
            </a:r>
            <a:endParaRPr lang="en-US" u="sng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2. Formal, standardized education, training and experience. </a:t>
            </a:r>
            <a:r>
              <a:rPr lang="en-US" u="sng" dirty="0" err="1"/>
              <a:t>Formell</a:t>
            </a:r>
            <a:r>
              <a:rPr lang="en-US" u="sng" dirty="0"/>
              <a:t> </a:t>
            </a:r>
            <a:r>
              <a:rPr lang="en-US" u="sng" dirty="0" err="1"/>
              <a:t>utbildning</a:t>
            </a:r>
            <a:endParaRPr lang="en-US" u="sng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3. A representative organization with the purpose of professionalization. </a:t>
            </a:r>
            <a:r>
              <a:rPr lang="en-US" u="sng" dirty="0" err="1"/>
              <a:t>Organisering</a:t>
            </a:r>
            <a:endParaRPr lang="en-US" u="sng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4. Fees based on services to clients or customers with priority given to service rather than financial return. </a:t>
            </a:r>
            <a:r>
              <a:rPr lang="en-US" u="sng" dirty="0" err="1"/>
              <a:t>Serviceorientering</a:t>
            </a:r>
            <a:endParaRPr lang="en-US" u="sng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5. An ethical code of conduct and broad-based responsibility. </a:t>
            </a:r>
            <a:r>
              <a:rPr lang="en-US" u="sng" dirty="0" err="1"/>
              <a:t>Etiskt</a:t>
            </a:r>
            <a:r>
              <a:rPr lang="en-US" u="sng" dirty="0"/>
              <a:t> </a:t>
            </a:r>
            <a:r>
              <a:rPr lang="en-US" u="sng" dirty="0" err="1"/>
              <a:t>förhållningssätt</a:t>
            </a:r>
            <a:endParaRPr lang="en-US" u="sng" dirty="0"/>
          </a:p>
          <a:p>
            <a:r>
              <a:rPr lang="sv-SE" sz="2400" dirty="0"/>
              <a:t>Dessa faktorer kan skapa friktion på en arbetsplats där flera yrkesgrupper samsas – tex skolan. </a:t>
            </a:r>
          </a:p>
        </p:txBody>
      </p:sp>
    </p:spTree>
    <p:extLst>
      <p:ext uri="{BB962C8B-B14F-4D97-AF65-F5344CB8AC3E}">
        <p14:creationId xmlns:p14="http://schemas.microsoft.com/office/powerpoint/2010/main" val="182067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Fokus på samverkan och friktion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3" y="1485720"/>
            <a:ext cx="11152553" cy="4976300"/>
          </a:xfrm>
        </p:spPr>
        <p:txBody>
          <a:bodyPr/>
          <a:lstStyle/>
          <a:p>
            <a:r>
              <a:rPr lang="sv-SE" sz="2400" dirty="0"/>
              <a:t>Perspektiv på professionell interaktion (</a:t>
            </a:r>
            <a:r>
              <a:rPr lang="sv-SE" sz="2400" dirty="0" err="1"/>
              <a:t>Anteby</a:t>
            </a:r>
            <a:r>
              <a:rPr lang="sv-SE" sz="2400" dirty="0"/>
              <a:t> et al 2016)</a:t>
            </a:r>
          </a:p>
          <a:p>
            <a:pPr lvl="1"/>
            <a:r>
              <a:rPr lang="sv-SE" sz="2400" u="sng" dirty="0" err="1"/>
              <a:t>Becoming</a:t>
            </a:r>
            <a:r>
              <a:rPr lang="sv-SE" sz="2400" dirty="0"/>
              <a:t> – Att bli en del av en yrkesgrupp – Socialisering och kontroll</a:t>
            </a:r>
          </a:p>
          <a:p>
            <a:pPr lvl="1"/>
            <a:r>
              <a:rPr lang="sv-SE" sz="2400" u="sng" dirty="0" err="1"/>
              <a:t>Doing</a:t>
            </a:r>
            <a:r>
              <a:rPr lang="sv-SE" sz="2400" dirty="0"/>
              <a:t> – Hur arbetet utförs – Arbetsuppgifter, revirkamp (förhandling av jurisdiktion) och nya yrkesgrupper (i ”gamla” sammanhang)</a:t>
            </a:r>
          </a:p>
          <a:p>
            <a:pPr lvl="1"/>
            <a:r>
              <a:rPr lang="sv-SE" sz="2400" u="sng" dirty="0" err="1"/>
              <a:t>Relating</a:t>
            </a:r>
            <a:r>
              <a:rPr lang="sv-SE" sz="2400" dirty="0"/>
              <a:t> – Relationer till andra aktörer – Samverkan, samskapande (klient, andra yrkesgrupper mm) och medlande (mellan olika yrkesgrupper)</a:t>
            </a:r>
          </a:p>
          <a:p>
            <a:r>
              <a:rPr lang="en-US" sz="2400" dirty="0"/>
              <a:t>“How do occupational members actually coordinate with a network of relations to collectively expand their scope of expertise?</a:t>
            </a:r>
            <a:r>
              <a:rPr lang="sv-SE" sz="2400" dirty="0"/>
              <a:t>”</a:t>
            </a:r>
          </a:p>
          <a:p>
            <a:r>
              <a:rPr lang="sv-SE" sz="2400" dirty="0"/>
              <a:t>Ungefär det som coacherna arbetar med?</a:t>
            </a:r>
          </a:p>
          <a:p>
            <a:pPr marL="355600" lvl="1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696103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Fokus på samverkan och friktion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Andra faktorer som kan skapa friktion som inte direkt är kopplade till professionslogiken:</a:t>
            </a:r>
          </a:p>
          <a:p>
            <a:pPr lvl="1"/>
            <a:r>
              <a:rPr lang="sv-SE" sz="2400" dirty="0"/>
              <a:t>Bristen på ”mottagningskapacitet” hos skolorna – Svårt att få gehör för projektet i vissa skolor</a:t>
            </a:r>
          </a:p>
          <a:p>
            <a:pPr lvl="1"/>
            <a:r>
              <a:rPr lang="sv-SE" sz="2400" dirty="0"/>
              <a:t>Hur har skolorna hanterat/hanterar de information från SATSA? </a:t>
            </a:r>
          </a:p>
          <a:p>
            <a:pPr lvl="1"/>
            <a:r>
              <a:rPr lang="sv-SE" sz="2400" dirty="0"/>
              <a:t>Vilken betydelse har risken för ”projekttrötthet” för framgångsrik samverkan mellan olika professioner i skolan?</a:t>
            </a:r>
          </a:p>
          <a:p>
            <a:pPr lvl="1"/>
            <a:r>
              <a:rPr lang="sv-SE" sz="2400" dirty="0"/>
              <a:t>Kan detta också förklara friktionerna?</a:t>
            </a:r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54614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Fokus på samverkan och friktion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077" y="1096254"/>
            <a:ext cx="11152553" cy="4976300"/>
          </a:xfrm>
        </p:spPr>
        <p:txBody>
          <a:bodyPr/>
          <a:lstStyle/>
          <a:p>
            <a:endParaRPr lang="sv-SE" sz="2400" dirty="0"/>
          </a:p>
          <a:p>
            <a:r>
              <a:rPr lang="sv-SE" sz="2400" dirty="0"/>
              <a:t>Observationerna kring friktion mellan olika yrkesgrupper föranleder studier inriktade på denna samverkan</a:t>
            </a:r>
          </a:p>
          <a:p>
            <a:r>
              <a:rPr lang="sv-SE" sz="2400" dirty="0"/>
              <a:t>Studier på ”mikronivå”</a:t>
            </a:r>
          </a:p>
          <a:p>
            <a:r>
              <a:rPr lang="sv-SE" sz="2400" dirty="0"/>
              <a:t>Ambition att intervjua lärare och rektorer om synen på SATSA och samverkan</a:t>
            </a:r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307769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Frågor?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3368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ödertörns Högskola">
      <a:dk1>
        <a:srgbClr val="000000"/>
      </a:dk1>
      <a:lt1>
        <a:srgbClr val="FFFFFF"/>
      </a:lt1>
      <a:dk2>
        <a:srgbClr val="2E3137"/>
      </a:dk2>
      <a:lt2>
        <a:srgbClr val="E7E6E6"/>
      </a:lt2>
      <a:accent1>
        <a:srgbClr val="FFD618"/>
      </a:accent1>
      <a:accent2>
        <a:srgbClr val="F18825"/>
      </a:accent2>
      <a:accent3>
        <a:srgbClr val="94143B"/>
      </a:accent3>
      <a:accent4>
        <a:srgbClr val="284879"/>
      </a:accent4>
      <a:accent5>
        <a:srgbClr val="5F2176"/>
      </a:accent5>
      <a:accent6>
        <a:srgbClr val="086C55"/>
      </a:accent6>
      <a:hlink>
        <a:srgbClr val="0563C1"/>
      </a:hlink>
      <a:folHlink>
        <a:srgbClr val="954F72"/>
      </a:folHlink>
    </a:clrScheme>
    <a:fontScheme name="Södertörns Högskola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CF230A6C-6DB3-4AD2-93C2-84C670EEA07D}" vid="{1ACBA909-73B7-4841-9963-08509E2A7B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2345A8722D574B93D5A718C6738FB6" ma:contentTypeVersion="2" ma:contentTypeDescription="Create a new document." ma:contentTypeScope="" ma:versionID="ad0ebc107cd6cdd97d2e39e10173fcd9">
  <xsd:schema xmlns:xsd="http://www.w3.org/2001/XMLSchema" xmlns:xs="http://www.w3.org/2001/XMLSchema" xmlns:p="http://schemas.microsoft.com/office/2006/metadata/properties" xmlns:ns3="5919c5d1-62b4-4079-87e3-d9125fb8e863" targetNamespace="http://schemas.microsoft.com/office/2006/metadata/properties" ma:root="true" ma:fieldsID="e4aa351f62d535d47bab53400f49d53c" ns3:_="">
    <xsd:import namespace="5919c5d1-62b4-4079-87e3-d9125fb8e8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9c5d1-62b4-4079-87e3-d9125fb8e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516548-3E24-4E16-9A07-7CECFCCF4265}">
  <ds:schemaRefs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5919c5d1-62b4-4079-87e3-d9125fb8e863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581840D-91A2-4725-B161-4171095946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B856A5-57D6-40F6-A4B5-B58DDAF85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9c5d1-62b4-4079-87e3-d9125fb8e8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789</TotalTime>
  <Words>468</Words>
  <Application>Microsoft Office PowerPoint</Application>
  <PresentationFormat>Bredbild</PresentationFormat>
  <Paragraphs>53</Paragraphs>
  <Slides>8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Courier New</vt:lpstr>
      <vt:lpstr>Office Theme</vt:lpstr>
      <vt:lpstr>SATSA - Analysseminarium </vt:lpstr>
      <vt:lpstr>Syfte och genomförda studier hittills</vt:lpstr>
      <vt:lpstr>Fokus på samverkan och friktion</vt:lpstr>
      <vt:lpstr>Fokus på samverkan och friktion</vt:lpstr>
      <vt:lpstr>Fokus på samverkan och friktion</vt:lpstr>
      <vt:lpstr>Fokus på samverkan och friktion</vt:lpstr>
      <vt:lpstr>Fokus på samverkan och friktion</vt:lpstr>
      <vt:lpstr>Frågor?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Översikt/rapport till miljömålsberedningen</dc:title>
  <dc:creator>Anders Ivarsson Westerberg</dc:creator>
  <cp:lastModifiedBy>Margareta Nylander</cp:lastModifiedBy>
  <cp:revision>56</cp:revision>
  <cp:lastPrinted>2023-03-14T09:29:34Z</cp:lastPrinted>
  <dcterms:created xsi:type="dcterms:W3CDTF">2021-10-14T10:20:35Z</dcterms:created>
  <dcterms:modified xsi:type="dcterms:W3CDTF">2024-09-27T12:51:47Z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0x010100152345A8722D574B93D5A718C6738FB6</vt:lpwstr>
  </property>
</Properties>
</file>