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334" r:id="rId5"/>
    <p:sldId id="340" r:id="rId6"/>
    <p:sldId id="335" r:id="rId7"/>
    <p:sldId id="339" r:id="rId8"/>
    <p:sldId id="330" r:id="rId9"/>
    <p:sldId id="336" r:id="rId10"/>
    <p:sldId id="338" r:id="rId11"/>
    <p:sldId id="337" r:id="rId12"/>
    <p:sldId id="341" r:id="rId13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434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 snapToGrid="0">
      <p:cViewPr varScale="1">
        <p:scale>
          <a:sx n="122" d="100"/>
          <a:sy n="122" d="100"/>
        </p:scale>
        <p:origin x="96" y="186"/>
      </p:cViewPr>
      <p:guideLst>
        <p:guide pos="2434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E6750-6096-4797-A6F6-982598C4A584}" type="datetimeFigureOut">
              <a:rPr lang="sv-SE" smtClean="0"/>
              <a:t>2024-06-19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9244E-9DB2-44F2-A75A-6AB5AC1527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6607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6140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6348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8186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6800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3568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0026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0035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124" y="3290770"/>
            <a:ext cx="4232275" cy="453629"/>
          </a:xfrm>
          <a:prstGeom prst="rect">
            <a:avLst/>
          </a:prstGeom>
        </p:spPr>
      </p:pic>
      <p:pic>
        <p:nvPicPr>
          <p:cNvPr id="6" name="Bildobjekt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5" y="1937544"/>
            <a:ext cx="4619625" cy="299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53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1" y="1504507"/>
            <a:ext cx="7357532" cy="1823484"/>
          </a:xfrm>
        </p:spPr>
        <p:txBody>
          <a:bodyPr anchor="b">
            <a:normAutofit/>
          </a:bodyPr>
          <a:lstStyle>
            <a:lvl1pPr algn="l">
              <a:lnSpc>
                <a:spcPts val="5000"/>
              </a:lnSpc>
              <a:defRPr sz="3600" baseline="0"/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38400" y="3593804"/>
            <a:ext cx="7357533" cy="457200"/>
          </a:xfrm>
        </p:spPr>
        <p:txBody>
          <a:bodyPr>
            <a:normAutofit/>
          </a:bodyPr>
          <a:lstStyle>
            <a:lvl1pPr marL="0" indent="0" algn="l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noProof="0" dirty="0"/>
              <a:t>Underrubrik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t>2024-06-19</a:t>
            </a:fld>
            <a:endParaRPr lang="sv-S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648537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3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2024-06-19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1315085"/>
            <a:ext cx="10080625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3713788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2024-06-19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1315085"/>
            <a:ext cx="4914900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4" hasCustomPrompt="1"/>
          </p:nvPr>
        </p:nvSpPr>
        <p:spPr>
          <a:xfrm>
            <a:off x="6221413" y="1315085"/>
            <a:ext cx="4914900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2825924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2024-06-19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1315085"/>
            <a:ext cx="4914900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221414" y="1315085"/>
            <a:ext cx="4914899" cy="468313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6221414" y="1773238"/>
            <a:ext cx="4914900" cy="3995737"/>
          </a:xfrm>
        </p:spPr>
        <p:txBody>
          <a:bodyPr/>
          <a:lstStyle>
            <a:lvl1pPr>
              <a:lnSpc>
                <a:spcPts val="2700"/>
              </a:lnSpc>
              <a:defRPr sz="2200"/>
            </a:lvl1pPr>
            <a:lvl2pPr>
              <a:lnSpc>
                <a:spcPts val="2700"/>
              </a:lnSpc>
              <a:defRPr sz="2200"/>
            </a:lvl2pPr>
            <a:lvl3pPr>
              <a:lnSpc>
                <a:spcPts val="2700"/>
              </a:lnSpc>
              <a:defRPr sz="2200"/>
            </a:lvl3pPr>
            <a:lvl4pPr>
              <a:lnSpc>
                <a:spcPts val="2700"/>
              </a:lnSpc>
              <a:defRPr sz="2200"/>
            </a:lvl4pPr>
            <a:lvl5pPr>
              <a:lnSpc>
                <a:spcPts val="27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020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2024-06-19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1315085"/>
            <a:ext cx="4914900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6221414" y="1315085"/>
            <a:ext cx="4914900" cy="4464050"/>
          </a:xfrm>
        </p:spPr>
        <p:txBody>
          <a:bodyPr/>
          <a:lstStyle>
            <a:lvl1pPr>
              <a:lnSpc>
                <a:spcPts val="2700"/>
              </a:lnSpc>
              <a:defRPr sz="2200"/>
            </a:lvl1pPr>
            <a:lvl2pPr>
              <a:lnSpc>
                <a:spcPts val="2700"/>
              </a:lnSpc>
              <a:defRPr sz="2200"/>
            </a:lvl2pPr>
            <a:lvl3pPr>
              <a:lnSpc>
                <a:spcPts val="2700"/>
              </a:lnSpc>
              <a:defRPr sz="2200"/>
            </a:lvl3pPr>
            <a:lvl4pPr>
              <a:lnSpc>
                <a:spcPts val="2700"/>
              </a:lnSpc>
              <a:defRPr sz="2200"/>
            </a:lvl4pPr>
            <a:lvl5pPr>
              <a:lnSpc>
                <a:spcPts val="27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8522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2024-06-19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6221414" y="1315085"/>
            <a:ext cx="4914900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on the </a:t>
            </a:r>
            <a:r>
              <a:rPr lang="sv-SE" noProof="0" dirty="0" err="1"/>
              <a:t>icon</a:t>
            </a:r>
            <a:r>
              <a:rPr lang="sv-SE" noProof="0" dirty="0"/>
              <a:t> to </a:t>
            </a:r>
            <a:r>
              <a:rPr lang="sv-SE" noProof="0" dirty="0" err="1"/>
              <a:t>insert</a:t>
            </a:r>
            <a:r>
              <a:rPr lang="sv-SE" noProof="0" dirty="0"/>
              <a:t> a </a:t>
            </a:r>
            <a:r>
              <a:rPr lang="sv-SE" noProof="0" dirty="0" err="1"/>
              <a:t>picture</a:t>
            </a:r>
            <a:r>
              <a:rPr lang="sv-SE" noProof="0" dirty="0"/>
              <a:t>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055687" y="1315085"/>
            <a:ext cx="4914899" cy="468313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055689" y="1773238"/>
            <a:ext cx="4914899" cy="3995737"/>
          </a:xfrm>
        </p:spPr>
        <p:txBody>
          <a:bodyPr/>
          <a:lstStyle>
            <a:lvl1pPr>
              <a:lnSpc>
                <a:spcPts val="2700"/>
              </a:lnSpc>
              <a:defRPr sz="2200"/>
            </a:lvl1pPr>
            <a:lvl2pPr>
              <a:lnSpc>
                <a:spcPts val="2700"/>
              </a:lnSpc>
              <a:defRPr sz="2200"/>
            </a:lvl2pPr>
            <a:lvl3pPr>
              <a:lnSpc>
                <a:spcPts val="2700"/>
              </a:lnSpc>
              <a:defRPr sz="2200"/>
            </a:lvl3pPr>
            <a:lvl4pPr>
              <a:lnSpc>
                <a:spcPts val="2700"/>
              </a:lnSpc>
              <a:defRPr sz="2200"/>
            </a:lvl4pPr>
            <a:lvl5pPr>
              <a:lnSpc>
                <a:spcPts val="27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9776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2024-06-19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055687" y="1315085"/>
            <a:ext cx="4914900" cy="468313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055689" y="1773238"/>
            <a:ext cx="4914899" cy="3995737"/>
          </a:xfrm>
        </p:spPr>
        <p:txBody>
          <a:bodyPr/>
          <a:lstStyle>
            <a:lvl1pPr>
              <a:lnSpc>
                <a:spcPts val="2700"/>
              </a:lnSpc>
              <a:defRPr sz="2200"/>
            </a:lvl1pPr>
            <a:lvl2pPr>
              <a:lnSpc>
                <a:spcPts val="2700"/>
              </a:lnSpc>
              <a:defRPr sz="2200"/>
            </a:lvl2pPr>
            <a:lvl3pPr>
              <a:lnSpc>
                <a:spcPts val="2700"/>
              </a:lnSpc>
              <a:defRPr sz="2200"/>
            </a:lvl3pPr>
            <a:lvl4pPr>
              <a:lnSpc>
                <a:spcPts val="2700"/>
              </a:lnSpc>
              <a:defRPr sz="2200"/>
            </a:lvl4pPr>
            <a:lvl5pPr>
              <a:lnSpc>
                <a:spcPts val="27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6221413" y="1315085"/>
            <a:ext cx="4914899" cy="468313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6221413" y="1773238"/>
            <a:ext cx="4914899" cy="3995737"/>
          </a:xfrm>
        </p:spPr>
        <p:txBody>
          <a:bodyPr/>
          <a:lstStyle>
            <a:lvl1pPr marL="0" indent="0">
              <a:lnSpc>
                <a:spcPts val="2600"/>
              </a:lnSpc>
              <a:spcBef>
                <a:spcPts val="1600"/>
              </a:spcBef>
              <a:buNone/>
              <a:defRPr sz="2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847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2024-06-19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055687" y="1315085"/>
            <a:ext cx="10080625" cy="468313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055688" y="1773238"/>
            <a:ext cx="10080625" cy="3995737"/>
          </a:xfrm>
        </p:spPr>
        <p:txBody>
          <a:bodyPr/>
          <a:lstStyle>
            <a:lvl1pPr>
              <a:lnSpc>
                <a:spcPts val="2700"/>
              </a:lnSpc>
              <a:defRPr sz="2200"/>
            </a:lvl1pPr>
            <a:lvl2pPr>
              <a:lnSpc>
                <a:spcPts val="2700"/>
              </a:lnSpc>
              <a:defRPr sz="2200"/>
            </a:lvl2pPr>
            <a:lvl3pPr>
              <a:lnSpc>
                <a:spcPts val="2700"/>
              </a:lnSpc>
              <a:defRPr sz="2200"/>
            </a:lvl3pPr>
            <a:lvl4pPr>
              <a:lnSpc>
                <a:spcPts val="2700"/>
              </a:lnSpc>
              <a:defRPr sz="2200"/>
            </a:lvl4pPr>
            <a:lvl5pPr>
              <a:lnSpc>
                <a:spcPts val="27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2203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2024-06-19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6221413" y="1315085"/>
            <a:ext cx="4914899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055687" y="1315085"/>
            <a:ext cx="4914900" cy="326167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1055688" y="1704975"/>
            <a:ext cx="4914900" cy="4064000"/>
          </a:xfrm>
        </p:spPr>
        <p:txBody>
          <a:bodyPr/>
          <a:lstStyle>
            <a:lvl1pPr marL="0" indent="0">
              <a:lnSpc>
                <a:spcPts val="2600"/>
              </a:lnSpc>
              <a:spcBef>
                <a:spcPts val="1600"/>
              </a:spcBef>
              <a:buFont typeface="Arial" panose="020B0604020202020204" pitchFamily="34" charset="0"/>
              <a:buNone/>
              <a:defRPr sz="2200"/>
            </a:lvl1pPr>
            <a:lvl2pPr marL="719138" indent="-363538">
              <a:buClr>
                <a:schemeClr val="accent1"/>
              </a:buClr>
              <a:buFont typeface="Arial" panose="020B0604020202020204" pitchFamily="34" charset="0"/>
              <a:buChar char="●"/>
              <a:defRPr sz="2200"/>
            </a:lvl2pPr>
            <a:lvl3pPr marL="1074738" indent="-355600">
              <a:buClr>
                <a:schemeClr val="accent1"/>
              </a:buClr>
              <a:buFont typeface="Arial" panose="020B0604020202020204" pitchFamily="34" charset="0"/>
              <a:buChar char="●"/>
              <a:defRPr sz="2200"/>
            </a:lvl3pPr>
            <a:lvl4pPr marL="1438275" indent="-363538">
              <a:buClr>
                <a:schemeClr val="accent1"/>
              </a:buClr>
              <a:buFont typeface="Arial" panose="020B0604020202020204" pitchFamily="34" charset="0"/>
              <a:buChar char="●"/>
              <a:defRPr sz="22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489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2024-06-19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1315085"/>
            <a:ext cx="3183544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4" hasCustomPrompt="1"/>
          </p:nvPr>
        </p:nvSpPr>
        <p:spPr>
          <a:xfrm>
            <a:off x="4499209" y="1315085"/>
            <a:ext cx="3183544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11" name="Platshållare för bild 6"/>
          <p:cNvSpPr>
            <a:spLocks noGrp="1"/>
          </p:cNvSpPr>
          <p:nvPr>
            <p:ph type="pic" sz="quarter" idx="15" hasCustomPrompt="1"/>
          </p:nvPr>
        </p:nvSpPr>
        <p:spPr>
          <a:xfrm>
            <a:off x="7942729" y="1315085"/>
            <a:ext cx="3183544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3708916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10" userDrawn="1">
          <p15:clr>
            <a:srgbClr val="FBAE40"/>
          </p15:clr>
        </p15:guide>
        <p15:guide id="2" pos="3069" userDrawn="1">
          <p15:clr>
            <a:srgbClr val="FBAE40"/>
          </p15:clr>
        </p15:guide>
        <p15:guide id="3" pos="5269" userDrawn="1">
          <p15:clr>
            <a:srgbClr val="FBAE40"/>
          </p15:clr>
        </p15:guide>
        <p15:guide id="4" pos="542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88" y="981075"/>
            <a:ext cx="10080625" cy="24479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5688" y="3668869"/>
            <a:ext cx="10080625" cy="128730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smtClean="0"/>
              <a:t>2024-06-19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5603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88" y="582907"/>
            <a:ext cx="10080625" cy="3981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5687" y="1315085"/>
            <a:ext cx="4914900" cy="446405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smtClean="0"/>
              <a:t>2024-06-19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221414" y="1315085"/>
            <a:ext cx="4914900" cy="446405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71473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5687" y="1317173"/>
            <a:ext cx="4914899" cy="32757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5688" y="1730203"/>
            <a:ext cx="4914900" cy="403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21414" y="1317173"/>
            <a:ext cx="4914899" cy="32757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21414" y="1747486"/>
            <a:ext cx="4914900" cy="4021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smtClean="0"/>
              <a:t>2024-06-19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Rubri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1944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,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2024-06-19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8" y="0"/>
            <a:ext cx="11136312" cy="5768975"/>
          </a:xfrm>
        </p:spPr>
        <p:txBody>
          <a:bodyPr lIns="180000" tIns="180000" rIns="180000" bIns="18000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lvl1pPr>
          </a:lstStyle>
          <a:p>
            <a:r>
              <a:rPr lang="sv-SE" noProof="0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3335072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630" y="3311960"/>
            <a:ext cx="4199069" cy="450071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smtClean="0"/>
              <a:t>2024-06-19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6" name="Bildobjekt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1"/>
          <a:stretch/>
        </p:blipFill>
        <p:spPr>
          <a:xfrm>
            <a:off x="-12700" y="457200"/>
            <a:ext cx="6216992" cy="600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76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Förvaltningsakademin: Centrum för högre förvaltningsutbildning och forskning vid Södertörns högskola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2011-06-15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8EDE2-FEF4-47E5-8823-A3EBCBEC0E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34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13"/>
          <a:stretch/>
        </p:blipFill>
        <p:spPr>
          <a:xfrm>
            <a:off x="241315" y="6027063"/>
            <a:ext cx="2517193" cy="84568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5688" y="582907"/>
            <a:ext cx="10080625" cy="39816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sv-SE" dirty="0"/>
              <a:t>Klicka här för att ändra format</a:t>
            </a:r>
            <a:endParaRPr lang="sv-S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5687" y="1315085"/>
            <a:ext cx="5580001" cy="446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6313" y="6354114"/>
            <a:ext cx="900000" cy="107722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r">
              <a:defRPr sz="7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E118BB4-759D-4676-BF68-F88B421D20F7}" type="datetimeFigureOut">
              <a:rPr lang="sv-SE" noProof="0" smtClean="0"/>
              <a:pPr/>
              <a:t>2024-06-19</a:t>
            </a:fld>
            <a:endParaRPr lang="sv-S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32400" y="6354114"/>
            <a:ext cx="5003913" cy="10772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7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v-S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36313" y="6251373"/>
            <a:ext cx="900000" cy="10772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7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7" y="6240222"/>
            <a:ext cx="2070000" cy="22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4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6" r:id="rId3"/>
    <p:sldLayoutId id="2147483657" r:id="rId4"/>
    <p:sldLayoutId id="2147483659" r:id="rId5"/>
    <p:sldLayoutId id="2147483665" r:id="rId6"/>
    <p:sldLayoutId id="2147483660" r:id="rId7"/>
    <p:sldLayoutId id="2147483662" r:id="rId8"/>
    <p:sldLayoutId id="2147483663" r:id="rId9"/>
    <p:sldLayoutId id="2147483661" r:id="rId10"/>
    <p:sldLayoutId id="2147483658" r:id="rId11"/>
    <p:sldLayoutId id="2147483651" r:id="rId12"/>
    <p:sldLayoutId id="2147483652" r:id="rId13"/>
    <p:sldLayoutId id="2147483653" r:id="rId14"/>
    <p:sldLayoutId id="2147483664" r:id="rId15"/>
    <p:sldLayoutId id="2147483654" r:id="rId16"/>
    <p:sldLayoutId id="214748366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FontTx/>
        <a:buChar char="●"/>
        <a:defRPr sz="18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719138" indent="-363538" algn="l" defTabSz="914400" rtl="0" eaLnBrk="1" latinLnBrk="0" hangingPunct="1">
        <a:lnSpc>
          <a:spcPct val="90000"/>
        </a:lnSpc>
        <a:spcBef>
          <a:spcPts val="1600"/>
        </a:spcBef>
        <a:buClr>
          <a:srgbClr val="D0CECE"/>
        </a:buClr>
        <a:buFont typeface="Arial" panose="020B0604020202020204" pitchFamily="34" charset="0"/>
        <a:buChar char="●"/>
        <a:defRPr sz="18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1074738" indent="-355600" algn="l" defTabSz="914400" rtl="0" eaLnBrk="1" latinLnBrk="0" hangingPunct="1">
        <a:lnSpc>
          <a:spcPct val="90000"/>
        </a:lnSpc>
        <a:spcBef>
          <a:spcPts val="1600"/>
        </a:spcBef>
        <a:buClr>
          <a:srgbClr val="D0CECE"/>
        </a:buClr>
        <a:buFont typeface="Arial" panose="020B0604020202020204" pitchFamily="34" charset="0"/>
        <a:buChar char="●"/>
        <a:defRPr sz="18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438275" indent="-363538" algn="l" defTabSz="914400" rtl="0" eaLnBrk="1" latinLnBrk="0" hangingPunct="1">
        <a:lnSpc>
          <a:spcPct val="90000"/>
        </a:lnSpc>
        <a:spcBef>
          <a:spcPts val="1600"/>
        </a:spcBef>
        <a:buClr>
          <a:srgbClr val="D0CECE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793875" indent="-355600" algn="l" defTabSz="914400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Font typeface="Courier New" panose="02070309020205020404" pitchFamily="49" charset="0"/>
        <a:buChar char="o"/>
        <a:defRPr sz="18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18" userDrawn="1">
          <p15:clr>
            <a:srgbClr val="F26B43"/>
          </p15:clr>
        </p15:guide>
        <p15:guide id="2" pos="665" userDrawn="1">
          <p15:clr>
            <a:srgbClr val="F26B43"/>
          </p15:clr>
        </p15:guide>
        <p15:guide id="3" orient="horz" pos="822" userDrawn="1">
          <p15:clr>
            <a:srgbClr val="F26B43"/>
          </p15:clr>
        </p15:guide>
        <p15:guide id="4" pos="4248" userDrawn="1">
          <p15:clr>
            <a:srgbClr val="F26B43"/>
          </p15:clr>
        </p15:guide>
        <p15:guide id="5" orient="horz" pos="3634" userDrawn="1">
          <p15:clr>
            <a:srgbClr val="F26B43"/>
          </p15:clr>
        </p15:guide>
        <p15:guide id="7" pos="7015" userDrawn="1">
          <p15:clr>
            <a:srgbClr val="F26B43"/>
          </p15:clr>
        </p15:guide>
        <p15:guide id="10" orient="horz" pos="2160" userDrawn="1">
          <p15:clr>
            <a:srgbClr val="F26B43"/>
          </p15:clr>
        </p15:guide>
        <p15:guide id="11" orient="horz" pos="4320" userDrawn="1">
          <p15:clr>
            <a:srgbClr val="F26B43"/>
          </p15:clr>
        </p15:guide>
        <p15:guide id="12" orient="horz" pos="4066" userDrawn="1">
          <p15:clr>
            <a:srgbClr val="F26B43"/>
          </p15:clr>
        </p15:guide>
        <p15:guide id="13" pos="7680" userDrawn="1">
          <p15:clr>
            <a:srgbClr val="F26B43"/>
          </p15:clr>
        </p15:guide>
        <p15:guide id="14" pos="4089" userDrawn="1">
          <p15:clr>
            <a:srgbClr val="F26B43"/>
          </p15:clr>
        </p15:guide>
        <p15:guide id="15" orient="horz" pos="1117" userDrawn="1">
          <p15:clr>
            <a:srgbClr val="F26B43"/>
          </p15:clr>
        </p15:guide>
        <p15:guide id="16" pos="3761" userDrawn="1">
          <p15:clr>
            <a:srgbClr val="F26B43"/>
          </p15:clr>
        </p15:guide>
        <p15:guide id="17" pos="39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0AF9D8-A4DB-4ED5-ABB5-3B1E49C5D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1867" y="835640"/>
            <a:ext cx="9556261" cy="1823484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Följeforskning av SATSA, </a:t>
            </a:r>
            <a:r>
              <a:rPr lang="sv-SE" sz="4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lärseminarium</a:t>
            </a:r>
            <a:r>
              <a:rPr lang="sv-SE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SE" sz="4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E947627-735E-442C-B18F-3B2B10302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8400" y="3593803"/>
            <a:ext cx="7357533" cy="814567"/>
          </a:xfrm>
        </p:spPr>
        <p:txBody>
          <a:bodyPr>
            <a:normAutofit lnSpcReduction="10000"/>
          </a:bodyPr>
          <a:lstStyle/>
          <a:p>
            <a:r>
              <a:rPr lang="sv-SE" dirty="0"/>
              <a:t>Daniel </a:t>
            </a:r>
            <a:r>
              <a:rPr lang="sv-SE" dirty="0" err="1"/>
              <a:t>Castillo</a:t>
            </a:r>
            <a:r>
              <a:rPr lang="sv-SE" dirty="0"/>
              <a:t> och Anders Ivarsson Westerberg,</a:t>
            </a:r>
          </a:p>
          <a:p>
            <a:r>
              <a:rPr lang="sv-SE" dirty="0"/>
              <a:t>Södertörns högskola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382378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Upplägg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079" y="1298793"/>
            <a:ext cx="11152553" cy="4976300"/>
          </a:xfrm>
        </p:spPr>
        <p:txBody>
          <a:bodyPr/>
          <a:lstStyle/>
          <a:p>
            <a:endParaRPr lang="sv-SE" sz="2400" dirty="0"/>
          </a:p>
          <a:p>
            <a:pPr marL="0" indent="0">
              <a:buNone/>
            </a:pPr>
            <a:r>
              <a:rPr lang="sv-SE" sz="2400" dirty="0"/>
              <a:t>9.10 – 9.25 		Daniel och Anders om studien och </a:t>
            </a:r>
            <a:r>
              <a:rPr lang="sv-SE" sz="2400" dirty="0" err="1"/>
              <a:t>SEd</a:t>
            </a:r>
            <a:endParaRPr lang="sv-SE" sz="2400" dirty="0"/>
          </a:p>
          <a:p>
            <a:pPr marL="0" indent="0">
              <a:buNone/>
            </a:pPr>
            <a:r>
              <a:rPr lang="sv-SE" sz="2400" dirty="0"/>
              <a:t>9.25 – 9.40 		Gruppdiskussion om </a:t>
            </a:r>
            <a:r>
              <a:rPr lang="sv-SE" sz="2400" dirty="0" err="1"/>
              <a:t>SEd</a:t>
            </a:r>
            <a:endParaRPr lang="sv-SE" sz="2400" dirty="0"/>
          </a:p>
          <a:p>
            <a:pPr marL="0" indent="0">
              <a:buNone/>
            </a:pPr>
            <a:r>
              <a:rPr lang="sv-SE" sz="2400" dirty="0"/>
              <a:t>9.40 – 9.55 		Gemensam diskussion</a:t>
            </a:r>
          </a:p>
          <a:p>
            <a:pPr marL="0" indent="0">
              <a:buNone/>
            </a:pPr>
            <a:r>
              <a:rPr lang="sv-SE" sz="2400" dirty="0"/>
              <a:t>9.55 – 10.10 		Fika/Rast</a:t>
            </a:r>
          </a:p>
          <a:p>
            <a:pPr marL="0" indent="0">
              <a:buNone/>
            </a:pPr>
            <a:r>
              <a:rPr lang="sv-SE" sz="2400" dirty="0"/>
              <a:t>10.10 – 10.25 	Daniel och Anders om samverkan</a:t>
            </a:r>
          </a:p>
          <a:p>
            <a:pPr marL="0" indent="0">
              <a:buNone/>
            </a:pPr>
            <a:r>
              <a:rPr lang="sv-SE" sz="2400" dirty="0"/>
              <a:t>10.25 – 10.40 	Gruppdiskussion om samverkan</a:t>
            </a:r>
          </a:p>
          <a:p>
            <a:pPr marL="0" indent="0">
              <a:buNone/>
            </a:pPr>
            <a:r>
              <a:rPr lang="sv-SE" sz="2400" dirty="0"/>
              <a:t>10.40 – 10.50 	Gemensam diskussion</a:t>
            </a:r>
          </a:p>
          <a:p>
            <a:pPr marL="0" indent="0">
              <a:buNone/>
            </a:pPr>
            <a:r>
              <a:rPr lang="sv-SE" sz="2400" dirty="0"/>
              <a:t>10.50 – 11.00 	Avslutning Margareta </a:t>
            </a:r>
          </a:p>
        </p:txBody>
      </p:sp>
    </p:spTree>
    <p:extLst>
      <p:ext uri="{BB962C8B-B14F-4D97-AF65-F5344CB8AC3E}">
        <p14:creationId xmlns:p14="http://schemas.microsoft.com/office/powerpoint/2010/main" val="1334218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A68384-6D04-423B-9422-95B207520F3C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v-SE" dirty="0">
                <a:solidFill>
                  <a:srgbClr val="C00000"/>
                </a:solidFill>
              </a:rPr>
              <a:t>Metod och material </a:t>
            </a:r>
            <a:endParaRPr lang="en-SE" dirty="0">
              <a:solidFill>
                <a:srgbClr val="C000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6EFD87-56AA-4313-A628-D11F9455D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813" y="1397484"/>
            <a:ext cx="10080625" cy="4461895"/>
          </a:xfrm>
        </p:spPr>
        <p:txBody>
          <a:bodyPr/>
          <a:lstStyle/>
          <a:p>
            <a:r>
              <a:rPr lang="sv-SE" sz="2400" dirty="0"/>
              <a:t>Kvalitativa metoder: Intervjuer, observationer, dokument, forskningslitteratur</a:t>
            </a:r>
          </a:p>
          <a:p>
            <a:r>
              <a:rPr lang="sv-SE" sz="2400" dirty="0"/>
              <a:t>Observera – vi har studerat SATSA samtidigt som projektet pågått – förändringar har skett under tiden!</a:t>
            </a:r>
          </a:p>
          <a:p>
            <a:r>
              <a:rPr lang="sv-SE" sz="2400" dirty="0"/>
              <a:t>Hittills 20 intervjuer genomförda med coacher, EHT, chefer</a:t>
            </a:r>
          </a:p>
          <a:p>
            <a:r>
              <a:rPr lang="sv-SE" sz="2400" dirty="0"/>
              <a:t>5 deltagande observationer vid möten</a:t>
            </a:r>
          </a:p>
          <a:p>
            <a:r>
              <a:rPr lang="sv-SE" sz="2400" dirty="0"/>
              <a:t>Transkriberat intervjuer och observationer, 403 sidor </a:t>
            </a:r>
          </a:p>
          <a:p>
            <a:r>
              <a:rPr lang="sv-SE" sz="2400" dirty="0"/>
              <a:t>Två huvudfrågor i projektet: </a:t>
            </a:r>
            <a:r>
              <a:rPr lang="sv-SE" sz="2400" dirty="0" err="1"/>
              <a:t>Supported</a:t>
            </a:r>
            <a:r>
              <a:rPr lang="sv-SE" sz="2400" dirty="0"/>
              <a:t> </a:t>
            </a:r>
            <a:r>
              <a:rPr lang="sv-SE" sz="2400" dirty="0" err="1"/>
              <a:t>Education</a:t>
            </a:r>
            <a:r>
              <a:rPr lang="sv-SE" sz="2400" dirty="0"/>
              <a:t> som metod samt hur samverkan går till och vilka faktorer som kan främja denna</a:t>
            </a:r>
            <a:endParaRPr lang="en-SE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8374B7-2E57-48E0-903D-1037B2A2C64F}"/>
              </a:ext>
            </a:extLst>
          </p:cNvPr>
          <p:cNvSpPr/>
          <p:nvPr/>
        </p:nvSpPr>
        <p:spPr>
          <a:xfrm>
            <a:off x="1735494" y="2690336"/>
            <a:ext cx="7408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126368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Supported</a:t>
            </a:r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v-S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några iakttagelser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140" y="843591"/>
            <a:ext cx="11152553" cy="4976300"/>
          </a:xfrm>
        </p:spPr>
        <p:txBody>
          <a:bodyPr/>
          <a:lstStyle/>
          <a:p>
            <a:endParaRPr lang="sv-SE" sz="2400" dirty="0"/>
          </a:p>
          <a:p>
            <a:r>
              <a:rPr lang="sv-SE" sz="2400" dirty="0"/>
              <a:t>Metoden upplevs vara strukturerad men flexibel – erbjuder ett fördjupat arbetssätt i relation till eleverna</a:t>
            </a:r>
          </a:p>
          <a:p>
            <a:r>
              <a:rPr lang="sv-SE" sz="2400" dirty="0"/>
              <a:t>Möjligheten att förändra skolans arbetssätt upplevs vara en styrka</a:t>
            </a:r>
          </a:p>
          <a:p>
            <a:r>
              <a:rPr lang="sv-SE" sz="2400" dirty="0"/>
              <a:t>Samma typ av ”metod” används redan i vissa professioner, vissa delar ingår i andra befintliga metoder/modeller</a:t>
            </a:r>
          </a:p>
          <a:p>
            <a:r>
              <a:rPr lang="sv-SE" sz="2400" dirty="0"/>
              <a:t>”Vi jobbar redan så här”</a:t>
            </a:r>
          </a:p>
          <a:p>
            <a:r>
              <a:rPr lang="sv-SE" sz="2400" dirty="0"/>
              <a:t>En del krångliga frågor, måste förenklas, anpassas, vissa delar behöver kompletteras</a:t>
            </a:r>
          </a:p>
          <a:p>
            <a:r>
              <a:rPr lang="sv-SE" sz="2400" dirty="0"/>
              <a:t>Inte helt nöjda med utbildningen som ges av RSMH</a:t>
            </a:r>
          </a:p>
          <a:p>
            <a:r>
              <a:rPr lang="sv-SE" sz="2400" dirty="0"/>
              <a:t>Hur ska man se på </a:t>
            </a:r>
            <a:r>
              <a:rPr lang="sv-SE" sz="2400" dirty="0" err="1"/>
              <a:t>SeD</a:t>
            </a:r>
            <a:r>
              <a:rPr lang="sv-SE" sz="2400" dirty="0"/>
              <a:t>? Verktygslåda – metod – modell   </a:t>
            </a:r>
          </a:p>
        </p:txBody>
      </p:sp>
    </p:spTree>
    <p:extLst>
      <p:ext uri="{BB962C8B-B14F-4D97-AF65-F5344CB8AC3E}">
        <p14:creationId xmlns:p14="http://schemas.microsoft.com/office/powerpoint/2010/main" val="148456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Supported</a:t>
            </a:r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v-SE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gruppdiskussion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077" y="1096254"/>
            <a:ext cx="11152553" cy="4976300"/>
          </a:xfrm>
        </p:spPr>
        <p:txBody>
          <a:bodyPr/>
          <a:lstStyle/>
          <a:p>
            <a:endParaRPr lang="sv-SE" sz="2400" dirty="0"/>
          </a:p>
          <a:p>
            <a:pPr marL="0" indent="0">
              <a:buNone/>
            </a:pPr>
            <a:r>
              <a:rPr lang="sv-SE" sz="3200" dirty="0"/>
              <a:t>Fråga: </a:t>
            </a:r>
          </a:p>
          <a:p>
            <a:pPr marL="0" indent="0">
              <a:buNone/>
            </a:pPr>
            <a:endParaRPr lang="sv-SE" sz="3200" dirty="0"/>
          </a:p>
          <a:p>
            <a:pPr marL="0" indent="0">
              <a:buNone/>
            </a:pPr>
            <a:r>
              <a:rPr lang="sv-SE" sz="3200" dirty="0"/>
              <a:t>Hur ser ni på metoden </a:t>
            </a:r>
            <a:r>
              <a:rPr lang="sv-SE" sz="3200" dirty="0" err="1"/>
              <a:t>Supported</a:t>
            </a:r>
            <a:r>
              <a:rPr lang="sv-SE" sz="3200" dirty="0"/>
              <a:t> </a:t>
            </a:r>
            <a:r>
              <a:rPr lang="sv-SE" sz="3200" dirty="0" err="1"/>
              <a:t>Education</a:t>
            </a:r>
            <a:r>
              <a:rPr lang="sv-SE" sz="3200" dirty="0"/>
              <a:t>: </a:t>
            </a:r>
          </a:p>
          <a:p>
            <a:pPr marL="0" indent="0">
              <a:buNone/>
            </a:pPr>
            <a:r>
              <a:rPr lang="sv-SE" sz="3200" dirty="0"/>
              <a:t>Bör metoden följas strikt och programtroget eller bör den anpassas till deltagarna i Satsa så långt det är möjligt?</a:t>
            </a:r>
          </a:p>
          <a:p>
            <a:pPr marL="0" indent="0">
              <a:buNone/>
            </a:pPr>
            <a:r>
              <a:rPr lang="sv-SE" sz="3200" dirty="0"/>
              <a:t>Vad är för- och nackdelar med de två synsätten?</a:t>
            </a:r>
          </a:p>
        </p:txBody>
      </p:sp>
    </p:spTree>
    <p:extLst>
      <p:ext uri="{BB962C8B-B14F-4D97-AF65-F5344CB8AC3E}">
        <p14:creationId xmlns:p14="http://schemas.microsoft.com/office/powerpoint/2010/main" val="2336223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Samverkan, några iakttagelser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077" y="1096254"/>
            <a:ext cx="11152553" cy="4976300"/>
          </a:xfrm>
        </p:spPr>
        <p:txBody>
          <a:bodyPr/>
          <a:lstStyle/>
          <a:p>
            <a:endParaRPr lang="sv-SE" sz="2400" dirty="0"/>
          </a:p>
          <a:p>
            <a:r>
              <a:rPr lang="sv-SE" sz="2400" dirty="0"/>
              <a:t>Information och kommunikation viktigt, förväntan från skolorna matchar inte</a:t>
            </a:r>
          </a:p>
          <a:p>
            <a:r>
              <a:rPr lang="sv-SE" sz="2400" dirty="0"/>
              <a:t>Gränser och revir mellan yrkesgrupper/professioner</a:t>
            </a:r>
          </a:p>
          <a:p>
            <a:r>
              <a:rPr lang="sv-SE" sz="2400" dirty="0"/>
              <a:t>Fokus på individ i SATSA upplevs annorlunda än vanligt arbete i skolorna</a:t>
            </a:r>
          </a:p>
          <a:p>
            <a:r>
              <a:rPr lang="sv-SE" sz="2400" dirty="0"/>
              <a:t>NPF-problematik vanlig, tar mycket tid och arbete men elevgruppen är heterogen.</a:t>
            </a:r>
          </a:p>
          <a:p>
            <a:r>
              <a:rPr lang="sv-SE" sz="2400" dirty="0"/>
              <a:t>”Fler fötter på golvet” ses positivt</a:t>
            </a:r>
          </a:p>
          <a:p>
            <a:r>
              <a:rPr lang="sv-SE" sz="2400" dirty="0"/>
              <a:t>Arbetstid räknas på olika sätt – EHT-personal och lärarnas tid olika</a:t>
            </a:r>
          </a:p>
          <a:p>
            <a:r>
              <a:rPr lang="sv-SE" sz="2400" dirty="0"/>
              <a:t>Organisering olika i kommunerna, skilda förutsättningar</a:t>
            </a:r>
          </a:p>
        </p:txBody>
      </p:sp>
    </p:spTree>
    <p:extLst>
      <p:ext uri="{BB962C8B-B14F-4D97-AF65-F5344CB8AC3E}">
        <p14:creationId xmlns:p14="http://schemas.microsoft.com/office/powerpoint/2010/main" val="201608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Samverkanskapacitet, teoretisk analys/bedömning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3231" y="1213485"/>
            <a:ext cx="10808111" cy="4976300"/>
          </a:xfrm>
        </p:spPr>
        <p:txBody>
          <a:bodyPr/>
          <a:lstStyle/>
          <a:p>
            <a:endParaRPr lang="sv-SE" sz="2400" dirty="0"/>
          </a:p>
          <a:p>
            <a:r>
              <a:rPr lang="sv-SE" sz="2400" dirty="0"/>
              <a:t>Programmatisk kapacitet (tydliga och fokuserade mål, realistiskt, fyller samhällsbehov) </a:t>
            </a:r>
          </a:p>
          <a:p>
            <a:r>
              <a:rPr lang="sv-SE" sz="2400" dirty="0"/>
              <a:t>Organisatorisk kapacitet (ledarskap, formell struktur, kommunikation)</a:t>
            </a:r>
          </a:p>
          <a:p>
            <a:r>
              <a:rPr lang="sv-SE" sz="2400" dirty="0"/>
              <a:t>Relationell kapacitet (arbetsklimat, tillit, samhörighet)</a:t>
            </a:r>
          </a:p>
          <a:p>
            <a:r>
              <a:rPr lang="sv-SE" sz="2400" dirty="0"/>
              <a:t>Medlemskapacitet (samarbetsförmåga, infrastruktur för samarbete, motivation)</a:t>
            </a:r>
          </a:p>
          <a:p>
            <a:r>
              <a:rPr lang="sv-SE" dirty="0" err="1"/>
              <a:t>Pennie</a:t>
            </a:r>
            <a:r>
              <a:rPr lang="sv-SE" dirty="0"/>
              <a:t> G. Foster-</a:t>
            </a:r>
            <a:r>
              <a:rPr lang="sv-SE" dirty="0" err="1"/>
              <a:t>Fishman</a:t>
            </a:r>
            <a:r>
              <a:rPr lang="sv-SE" dirty="0"/>
              <a:t>, </a:t>
            </a:r>
            <a:r>
              <a:rPr lang="sv-SE" dirty="0" err="1"/>
              <a:t>Shelby</a:t>
            </a:r>
            <a:r>
              <a:rPr lang="sv-SE" dirty="0"/>
              <a:t> L. </a:t>
            </a:r>
            <a:r>
              <a:rPr lang="sv-SE" dirty="0" err="1"/>
              <a:t>Berkowitz</a:t>
            </a:r>
            <a:r>
              <a:rPr lang="sv-SE" dirty="0"/>
              <a:t>, David W. </a:t>
            </a:r>
            <a:r>
              <a:rPr lang="sv-SE" dirty="0" err="1"/>
              <a:t>Lounsbury</a:t>
            </a:r>
            <a:r>
              <a:rPr lang="sv-SE" dirty="0"/>
              <a:t>, Stephanie Jacobson, and Nicole A. Allen (2001), </a:t>
            </a:r>
            <a:r>
              <a:rPr lang="sv-SE" i="1" dirty="0" err="1"/>
              <a:t>Building</a:t>
            </a:r>
            <a:r>
              <a:rPr lang="sv-SE" i="1" dirty="0"/>
              <a:t> </a:t>
            </a:r>
            <a:r>
              <a:rPr lang="sv-SE" i="1" dirty="0" err="1"/>
              <a:t>Collaborative</a:t>
            </a:r>
            <a:r>
              <a:rPr lang="sv-SE" i="1" dirty="0"/>
              <a:t> </a:t>
            </a:r>
            <a:r>
              <a:rPr lang="sv-SE" i="1" dirty="0" err="1"/>
              <a:t>Capacity</a:t>
            </a:r>
            <a:r>
              <a:rPr lang="sv-SE" i="1" dirty="0"/>
              <a:t> in Community </a:t>
            </a:r>
            <a:r>
              <a:rPr lang="sv-SE" i="1" dirty="0" err="1"/>
              <a:t>Coalitions</a:t>
            </a:r>
            <a:r>
              <a:rPr lang="sv-SE" i="1" dirty="0"/>
              <a:t>: A Review and Integrative </a:t>
            </a:r>
            <a:r>
              <a:rPr lang="sv-SE" i="1" dirty="0" err="1"/>
              <a:t>Framework</a:t>
            </a:r>
            <a:r>
              <a:rPr lang="sv-SE" dirty="0"/>
              <a:t>, </a:t>
            </a:r>
            <a:r>
              <a:rPr lang="en-US" dirty="0"/>
              <a:t>American Journal of Community Psychology, Vol. 29, No. 2.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1418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Samverkan, gruppdiskussion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077" y="1096254"/>
            <a:ext cx="11152553" cy="4976300"/>
          </a:xfrm>
        </p:spPr>
        <p:txBody>
          <a:bodyPr/>
          <a:lstStyle/>
          <a:p>
            <a:endParaRPr lang="sv-SE" sz="2400" dirty="0"/>
          </a:p>
          <a:p>
            <a:pPr marL="0" indent="0">
              <a:buNone/>
            </a:pPr>
            <a:r>
              <a:rPr lang="sv-SE" sz="3200" dirty="0"/>
              <a:t>Vilka faktorer ser ni som viktigast för att samverkan ska fungera? Vilka är de största hindren för detta?</a:t>
            </a:r>
          </a:p>
          <a:p>
            <a:pPr marL="0" indent="0">
              <a:buNone/>
            </a:pPr>
            <a:endParaRPr lang="sv-SE" sz="3200" dirty="0"/>
          </a:p>
          <a:p>
            <a:pPr marL="0" indent="0">
              <a:buNone/>
            </a:pPr>
            <a:r>
              <a:rPr lang="sv-SE" sz="3200" dirty="0"/>
              <a:t>Skriv ned dessa plus- och minusfaktorer för samverkan på det papper ni har vid borden. </a:t>
            </a:r>
          </a:p>
        </p:txBody>
      </p:sp>
    </p:spTree>
    <p:extLst>
      <p:ext uri="{BB962C8B-B14F-4D97-AF65-F5344CB8AC3E}">
        <p14:creationId xmlns:p14="http://schemas.microsoft.com/office/powerpoint/2010/main" val="1356242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Avslutning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077" y="1096254"/>
            <a:ext cx="11152553" cy="4976300"/>
          </a:xfrm>
        </p:spPr>
        <p:txBody>
          <a:bodyPr/>
          <a:lstStyle/>
          <a:p>
            <a:endParaRPr lang="sv-SE" sz="2400" dirty="0"/>
          </a:p>
          <a:p>
            <a:pPr marL="0" indent="0">
              <a:buNone/>
            </a:pPr>
            <a:r>
              <a:rPr lang="sv-SE" sz="3200" dirty="0"/>
              <a:t>Frågor?</a:t>
            </a:r>
          </a:p>
          <a:p>
            <a:pPr marL="0" indent="0">
              <a:buNone/>
            </a:pPr>
            <a:endParaRPr lang="sv-SE" sz="3200" dirty="0"/>
          </a:p>
          <a:p>
            <a:pPr marL="0" indent="0">
              <a:buNone/>
            </a:pPr>
            <a:r>
              <a:rPr lang="sv-SE" sz="3200" dirty="0"/>
              <a:t>Tack för denna gång! På återseende!</a:t>
            </a:r>
          </a:p>
        </p:txBody>
      </p:sp>
    </p:spTree>
    <p:extLst>
      <p:ext uri="{BB962C8B-B14F-4D97-AF65-F5344CB8AC3E}">
        <p14:creationId xmlns:p14="http://schemas.microsoft.com/office/powerpoint/2010/main" val="2506681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ödertörns Högskola">
      <a:dk1>
        <a:srgbClr val="000000"/>
      </a:dk1>
      <a:lt1>
        <a:srgbClr val="FFFFFF"/>
      </a:lt1>
      <a:dk2>
        <a:srgbClr val="2E3137"/>
      </a:dk2>
      <a:lt2>
        <a:srgbClr val="E7E6E6"/>
      </a:lt2>
      <a:accent1>
        <a:srgbClr val="FFD618"/>
      </a:accent1>
      <a:accent2>
        <a:srgbClr val="F18825"/>
      </a:accent2>
      <a:accent3>
        <a:srgbClr val="94143B"/>
      </a:accent3>
      <a:accent4>
        <a:srgbClr val="284879"/>
      </a:accent4>
      <a:accent5>
        <a:srgbClr val="5F2176"/>
      </a:accent5>
      <a:accent6>
        <a:srgbClr val="086C55"/>
      </a:accent6>
      <a:hlink>
        <a:srgbClr val="0563C1"/>
      </a:hlink>
      <a:folHlink>
        <a:srgbClr val="954F72"/>
      </a:folHlink>
    </a:clrScheme>
    <a:fontScheme name="Södertörns Högskola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CF230A6C-6DB3-4AD2-93C2-84C670EEA07D}" vid="{1ACBA909-73B7-4841-9963-08509E2A7B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2345A8722D574B93D5A718C6738FB6" ma:contentTypeVersion="2" ma:contentTypeDescription="Create a new document." ma:contentTypeScope="" ma:versionID="ad0ebc107cd6cdd97d2e39e10173fcd9">
  <xsd:schema xmlns:xsd="http://www.w3.org/2001/XMLSchema" xmlns:xs="http://www.w3.org/2001/XMLSchema" xmlns:p="http://schemas.microsoft.com/office/2006/metadata/properties" xmlns:ns3="5919c5d1-62b4-4079-87e3-d9125fb8e863" targetNamespace="http://schemas.microsoft.com/office/2006/metadata/properties" ma:root="true" ma:fieldsID="e4aa351f62d535d47bab53400f49d53c" ns3:_="">
    <xsd:import namespace="5919c5d1-62b4-4079-87e3-d9125fb8e86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19c5d1-62b4-4079-87e3-d9125fb8e8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516548-3E24-4E16-9A07-7CECFCCF4265}">
  <ds:schemaRefs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5919c5d1-62b4-4079-87e3-d9125fb8e863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581840D-91A2-4725-B161-4171095946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B856A5-57D6-40F6-A4B5-B58DDAF857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19c5d1-62b4-4079-87e3-d9125fb8e8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665</TotalTime>
  <Words>517</Words>
  <Application>Microsoft Office PowerPoint</Application>
  <PresentationFormat>Widescreen</PresentationFormat>
  <Paragraphs>69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Courier New</vt:lpstr>
      <vt:lpstr>Office Theme</vt:lpstr>
      <vt:lpstr>Följeforskning av SATSA, lärseminarium </vt:lpstr>
      <vt:lpstr>Upplägg</vt:lpstr>
      <vt:lpstr>Metod och material </vt:lpstr>
      <vt:lpstr>Supported Education, några iakttagelser</vt:lpstr>
      <vt:lpstr>Supported Education, gruppdiskussion</vt:lpstr>
      <vt:lpstr>Samverkan, några iakttagelser</vt:lpstr>
      <vt:lpstr>Samverkanskapacitet, teoretisk analys/bedömning</vt:lpstr>
      <vt:lpstr>Samverkan, gruppdiskussion</vt:lpstr>
      <vt:lpstr>Avslutning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Översikt/rapport till miljömålsberedningen</dc:title>
  <dc:creator>Anders Ivarsson Westerberg</dc:creator>
  <cp:lastModifiedBy>Anders Ivarsson Westerberg</cp:lastModifiedBy>
  <cp:revision>44</cp:revision>
  <cp:lastPrinted>2023-03-14T09:29:34Z</cp:lastPrinted>
  <dcterms:created xsi:type="dcterms:W3CDTF">2021-10-14T10:20:35Z</dcterms:created>
  <dcterms:modified xsi:type="dcterms:W3CDTF">2024-06-19T10:45:44Z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0x010100152345A8722D574B93D5A718C6738FB6</vt:lpwstr>
  </property>
</Properties>
</file>