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18" r:id="rId5"/>
    <p:sldId id="352" r:id="rId6"/>
    <p:sldId id="380" r:id="rId7"/>
    <p:sldId id="329" r:id="rId8"/>
    <p:sldId id="386" r:id="rId9"/>
    <p:sldId id="387" r:id="rId10"/>
    <p:sldId id="388" r:id="rId11"/>
    <p:sldId id="365" r:id="rId12"/>
    <p:sldId id="389" r:id="rId13"/>
    <p:sldId id="390" r:id="rId14"/>
    <p:sldId id="346" r:id="rId15"/>
    <p:sldId id="378" r:id="rId16"/>
    <p:sldId id="391" r:id="rId17"/>
    <p:sldId id="392" r:id="rId18"/>
    <p:sldId id="379" r:id="rId19"/>
    <p:sldId id="393" r:id="rId20"/>
    <p:sldId id="394" r:id="rId21"/>
    <p:sldId id="395" r:id="rId22"/>
    <p:sldId id="396" r:id="rId23"/>
    <p:sldId id="381" r:id="rId24"/>
    <p:sldId id="382" r:id="rId25"/>
    <p:sldId id="383" r:id="rId2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28965C71-80D6-4683-A00F-2E0AF02D5BC6}">
          <p14:sldIdLst>
            <p14:sldId id="318"/>
            <p14:sldId id="352"/>
            <p14:sldId id="380"/>
            <p14:sldId id="329"/>
            <p14:sldId id="386"/>
            <p14:sldId id="387"/>
            <p14:sldId id="388"/>
            <p14:sldId id="365"/>
            <p14:sldId id="389"/>
            <p14:sldId id="390"/>
            <p14:sldId id="346"/>
            <p14:sldId id="378"/>
            <p14:sldId id="391"/>
            <p14:sldId id="392"/>
            <p14:sldId id="379"/>
            <p14:sldId id="393"/>
            <p14:sldId id="394"/>
            <p14:sldId id="395"/>
            <p14:sldId id="396"/>
            <p14:sldId id="381"/>
            <p14:sldId id="382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949"/>
    <a:srgbClr val="D20059"/>
    <a:srgbClr val="EEC55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9" autoAdjust="0"/>
    <p:restoredTop sz="93792" autoAdjust="0"/>
  </p:normalViewPr>
  <p:slideViewPr>
    <p:cSldViewPr snapToGrid="0">
      <p:cViewPr varScale="1">
        <p:scale>
          <a:sx n="50" d="100"/>
          <a:sy n="50" d="100"/>
        </p:scale>
        <p:origin x="40" y="3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'!$D$4:$G$4</c:f>
              <c:numCache>
                <c:formatCode>General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8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5-4A4E-AC3F-4AFCC7655617}"/>
            </c:ext>
          </c:extLst>
        </c:ser>
        <c:ser>
          <c:idx val="1"/>
          <c:order val="1"/>
          <c:tx>
            <c:strRef>
              <c:f>'Per kommun-team '!$C$5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'!$D$5:$G$5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95-4A4E-AC3F-4AFCC7655617}"/>
            </c:ext>
          </c:extLst>
        </c:ser>
        <c:ser>
          <c:idx val="2"/>
          <c:order val="2"/>
          <c:tx>
            <c:strRef>
              <c:f>'Per kommun-team '!$C$6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'!$D$6:$G$6</c:f>
              <c:numCache>
                <c:formatCode>General</c:formatCode>
                <c:ptCount val="4"/>
                <c:pt idx="0">
                  <c:v>22</c:v>
                </c:pt>
                <c:pt idx="1">
                  <c:v>20</c:v>
                </c:pt>
                <c:pt idx="2">
                  <c:v>16</c:v>
                </c:pt>
                <c:pt idx="3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95-4A4E-AC3F-4AFCC76556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780288"/>
        <c:axId val="226781824"/>
      </c:barChart>
      <c:catAx>
        <c:axId val="2267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781824"/>
        <c:crosses val="autoZero"/>
        <c:auto val="1"/>
        <c:lblAlgn val="ctr"/>
        <c:lblOffset val="100"/>
        <c:noMultiLvlLbl val="0"/>
      </c:catAx>
      <c:valAx>
        <c:axId val="2267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78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'!$C$24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'!$D$24:$G$24</c:f>
              <c:numCache>
                <c:formatCode>General</c:formatCode>
                <c:ptCount val="4"/>
                <c:pt idx="0">
                  <c:v>8</c:v>
                </c:pt>
                <c:pt idx="1">
                  <c:v>11</c:v>
                </c:pt>
                <c:pt idx="2">
                  <c:v>4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9-4069-A6A3-DB3FC20BA821}"/>
            </c:ext>
          </c:extLst>
        </c:ser>
        <c:ser>
          <c:idx val="1"/>
          <c:order val="1"/>
          <c:tx>
            <c:strRef>
              <c:f>'Per kommun-team '!$C$25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'!$D$25:$G$25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3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B9-4069-A6A3-DB3FC20BA821}"/>
            </c:ext>
          </c:extLst>
        </c:ser>
        <c:ser>
          <c:idx val="2"/>
          <c:order val="2"/>
          <c:tx>
            <c:strRef>
              <c:f>'Per kommun-team '!$C$26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'!$D$26:$G$26</c:f>
              <c:numCache>
                <c:formatCode>General</c:formatCode>
                <c:ptCount val="4"/>
                <c:pt idx="0">
                  <c:v>13</c:v>
                </c:pt>
                <c:pt idx="1">
                  <c:v>19</c:v>
                </c:pt>
                <c:pt idx="2">
                  <c:v>7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9-4069-A6A3-DB3FC20BA8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814592"/>
        <c:axId val="227099008"/>
      </c:barChart>
      <c:catAx>
        <c:axId val="22681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7099008"/>
        <c:crosses val="autoZero"/>
        <c:auto val="1"/>
        <c:lblAlgn val="ctr"/>
        <c:lblOffset val="100"/>
        <c:noMultiLvlLbl val="0"/>
      </c:catAx>
      <c:valAx>
        <c:axId val="227099008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81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Totalt!$D$31</c:f>
              <c:strCache>
                <c:ptCount val="1"/>
                <c:pt idx="0">
                  <c:v>16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Totalt!$C$32:$C$34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Totalt!$D$32:$D$34</c:f>
              <c:numCache>
                <c:formatCode>0%</c:formatCode>
                <c:ptCount val="3"/>
                <c:pt idx="0">
                  <c:v>0.34375</c:v>
                </c:pt>
                <c:pt idx="1">
                  <c:v>0.38461538461538464</c:v>
                </c:pt>
                <c:pt idx="2">
                  <c:v>0.36206896551724138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9-4BDF-AAB6-B04931EAA9F7}"/>
            </c:ext>
          </c:extLst>
        </c:ser>
        <c:ser>
          <c:idx val="1"/>
          <c:order val="1"/>
          <c:tx>
            <c:strRef>
              <c:f>Totalt!$E$31</c:f>
              <c:strCache>
                <c:ptCount val="1"/>
                <c:pt idx="0">
                  <c:v>17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Totalt!$C$32:$C$34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Totalt!$E$32:$E$34</c:f>
              <c:numCache>
                <c:formatCode>0%</c:formatCode>
                <c:ptCount val="3"/>
                <c:pt idx="0">
                  <c:v>0.28125</c:v>
                </c:pt>
                <c:pt idx="1">
                  <c:v>0.30769230769230771</c:v>
                </c:pt>
                <c:pt idx="2">
                  <c:v>0.29310344827586204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9-4BDF-AAB6-B04931EAA9F7}"/>
            </c:ext>
          </c:extLst>
        </c:ser>
        <c:ser>
          <c:idx val="2"/>
          <c:order val="2"/>
          <c:tx>
            <c:strRef>
              <c:f>Totalt!$F$31</c:f>
              <c:strCache>
                <c:ptCount val="1"/>
                <c:pt idx="0">
                  <c:v>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Totalt!$C$32:$C$34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Totalt!$F$32:$F$34</c:f>
              <c:numCache>
                <c:formatCode>0%</c:formatCode>
                <c:ptCount val="3"/>
                <c:pt idx="0">
                  <c:v>0.21875</c:v>
                </c:pt>
                <c:pt idx="1">
                  <c:v>0.15384615384615385</c:v>
                </c:pt>
                <c:pt idx="2">
                  <c:v>0.18965517241379309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9-4BDF-AAB6-B04931EAA9F7}"/>
            </c:ext>
          </c:extLst>
        </c:ser>
        <c:ser>
          <c:idx val="3"/>
          <c:order val="3"/>
          <c:tx>
            <c:strRef>
              <c:f>Totalt!$G$31</c:f>
              <c:strCache>
                <c:ptCount val="1"/>
                <c:pt idx="0">
                  <c:v>Äldre än 18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Totalt!$C$32:$C$34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Totalt!$G$32:$G$34</c:f>
              <c:numCache>
                <c:formatCode>0%</c:formatCode>
                <c:ptCount val="3"/>
                <c:pt idx="0">
                  <c:v>0.15625</c:v>
                </c:pt>
                <c:pt idx="1">
                  <c:v>0.15384615384615385</c:v>
                </c:pt>
                <c:pt idx="2">
                  <c:v>0.15517241379310345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B9-4BDF-AAB6-B04931EAA9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066688"/>
        <c:axId val="151470080"/>
      </c:barChart>
      <c:catAx>
        <c:axId val="19406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51470080"/>
        <c:crosses val="autoZero"/>
        <c:auto val="1"/>
        <c:lblAlgn val="ctr"/>
        <c:lblOffset val="100"/>
        <c:noMultiLvlLbl val="0"/>
      </c:catAx>
      <c:valAx>
        <c:axId val="151470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940666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'!$F$59</c:f>
              <c:strCache>
                <c:ptCount val="1"/>
                <c:pt idx="0">
                  <c:v>16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'!$E$60:$E$62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'!$F$60:$F$62</c:f>
              <c:numCache>
                <c:formatCode>0%</c:formatCode>
                <c:ptCount val="3"/>
                <c:pt idx="0">
                  <c:v>0.25</c:v>
                </c:pt>
                <c:pt idx="1">
                  <c:v>0.4</c:v>
                </c:pt>
                <c:pt idx="2">
                  <c:v>0.31818181818181818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9-4A0D-8270-A0FDD6C66AFF}"/>
            </c:ext>
          </c:extLst>
        </c:ser>
        <c:ser>
          <c:idx val="1"/>
          <c:order val="1"/>
          <c:tx>
            <c:strRef>
              <c:f>'Per kommun-team '!$G$59</c:f>
              <c:strCache>
                <c:ptCount val="1"/>
                <c:pt idx="0">
                  <c:v>17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'!$E$60:$E$62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'!$G$60:$G$62</c:f>
              <c:numCache>
                <c:formatCode>0%</c:formatCode>
                <c:ptCount val="3"/>
                <c:pt idx="0">
                  <c:v>0.33333333333333331</c:v>
                </c:pt>
                <c:pt idx="1">
                  <c:v>0.4</c:v>
                </c:pt>
                <c:pt idx="2">
                  <c:v>0.36363636363636365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F9-4A0D-8270-A0FDD6C66AFF}"/>
            </c:ext>
          </c:extLst>
        </c:ser>
        <c:ser>
          <c:idx val="2"/>
          <c:order val="2"/>
          <c:tx>
            <c:strRef>
              <c:f>'Per kommun-team '!$H$59</c:f>
              <c:strCache>
                <c:ptCount val="1"/>
                <c:pt idx="0">
                  <c:v>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'!$E$60:$E$62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'!$H$60:$H$62</c:f>
              <c:numCache>
                <c:formatCode>0%</c:formatCode>
                <c:ptCount val="3"/>
                <c:pt idx="0">
                  <c:v>0.33333333333333331</c:v>
                </c:pt>
                <c:pt idx="1">
                  <c:v>0.1</c:v>
                </c:pt>
                <c:pt idx="2">
                  <c:v>0.22727272727272727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F9-4A0D-8270-A0FDD6C66AFF}"/>
            </c:ext>
          </c:extLst>
        </c:ser>
        <c:ser>
          <c:idx val="3"/>
          <c:order val="3"/>
          <c:tx>
            <c:strRef>
              <c:f>'Per kommun-team '!$I$59</c:f>
              <c:strCache>
                <c:ptCount val="1"/>
                <c:pt idx="0">
                  <c:v>Äldre än 18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'Per kommun-team '!$E$60:$E$62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'!$I$60:$I$62</c:f>
              <c:numCache>
                <c:formatCode>0%</c:formatCode>
                <c:ptCount val="3"/>
                <c:pt idx="0">
                  <c:v>8.3333333333333329E-2</c:v>
                </c:pt>
                <c:pt idx="1">
                  <c:v>0.1</c:v>
                </c:pt>
                <c:pt idx="2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F9-4A0D-8270-A0FDD6C66A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135872"/>
        <c:axId val="227137408"/>
      </c:barChart>
      <c:catAx>
        <c:axId val="22713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7137408"/>
        <c:crosses val="autoZero"/>
        <c:auto val="1"/>
        <c:lblAlgn val="ctr"/>
        <c:lblOffset val="100"/>
        <c:noMultiLvlLbl val="0"/>
      </c:catAx>
      <c:valAx>
        <c:axId val="2271374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71358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'!$F$72</c:f>
              <c:strCache>
                <c:ptCount val="1"/>
                <c:pt idx="0">
                  <c:v>16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'!$E$73:$E$75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'!$F$73:$F$75</c:f>
              <c:numCache>
                <c:formatCode>0%</c:formatCode>
                <c:ptCount val="3"/>
                <c:pt idx="0">
                  <c:v>0.5</c:v>
                </c:pt>
                <c:pt idx="1">
                  <c:v>0.375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6-49D8-91BE-22B00157E858}"/>
            </c:ext>
          </c:extLst>
        </c:ser>
        <c:ser>
          <c:idx val="1"/>
          <c:order val="1"/>
          <c:tx>
            <c:strRef>
              <c:f>'Per kommun-team '!$G$72</c:f>
              <c:strCache>
                <c:ptCount val="1"/>
                <c:pt idx="0">
                  <c:v>17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'!$E$73:$E$75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'!$G$73:$G$75</c:f>
              <c:numCache>
                <c:formatCode>0%</c:formatCode>
                <c:ptCount val="3"/>
                <c:pt idx="0">
                  <c:v>0.16666666666666666</c:v>
                </c:pt>
                <c:pt idx="1">
                  <c:v>0.25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6-49D8-91BE-22B00157E858}"/>
            </c:ext>
          </c:extLst>
        </c:ser>
        <c:ser>
          <c:idx val="2"/>
          <c:order val="2"/>
          <c:tx>
            <c:strRef>
              <c:f>'Per kommun-team '!$H$72</c:f>
              <c:strCache>
                <c:ptCount val="1"/>
                <c:pt idx="0">
                  <c:v>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'!$E$73:$E$75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'!$H$73:$H$75</c:f>
              <c:numCache>
                <c:formatCode>0%</c:formatCode>
                <c:ptCount val="3"/>
                <c:pt idx="0">
                  <c:v>8.3333333333333329E-2</c:v>
                </c:pt>
                <c:pt idx="1">
                  <c:v>0.125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D6-49D8-91BE-22B00157E858}"/>
            </c:ext>
          </c:extLst>
        </c:ser>
        <c:ser>
          <c:idx val="3"/>
          <c:order val="3"/>
          <c:tx>
            <c:strRef>
              <c:f>'Per kommun-team '!$I$72</c:f>
              <c:strCache>
                <c:ptCount val="1"/>
                <c:pt idx="0">
                  <c:v>Äldre än 18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'Per kommun-team '!$E$73:$E$75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'!$I$73:$I$75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D6-49D8-91BE-22B00157E8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66336"/>
        <c:axId val="227972224"/>
      </c:barChart>
      <c:catAx>
        <c:axId val="22796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7972224"/>
        <c:crosses val="autoZero"/>
        <c:auto val="1"/>
        <c:lblAlgn val="ctr"/>
        <c:lblOffset val="100"/>
        <c:noMultiLvlLbl val="0"/>
      </c:catAx>
      <c:valAx>
        <c:axId val="227972224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79663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'!$F$84</c:f>
              <c:strCache>
                <c:ptCount val="1"/>
                <c:pt idx="0">
                  <c:v>16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'!$E$85:$E$87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'!$F$85:$F$87</c:f>
              <c:numCache>
                <c:formatCode>0%</c:formatCode>
                <c:ptCount val="3"/>
                <c:pt idx="0">
                  <c:v>0.25</c:v>
                </c:pt>
                <c:pt idx="1">
                  <c:v>0.375</c:v>
                </c:pt>
                <c:pt idx="2">
                  <c:v>0.3125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7-4C83-A06F-50757E03F19A}"/>
            </c:ext>
          </c:extLst>
        </c:ser>
        <c:ser>
          <c:idx val="1"/>
          <c:order val="1"/>
          <c:tx>
            <c:strRef>
              <c:f>'Per kommun-team '!$G$84</c:f>
              <c:strCache>
                <c:ptCount val="1"/>
                <c:pt idx="0">
                  <c:v>17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'!$E$85:$E$87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'!$G$85:$G$87</c:f>
              <c:numCache>
                <c:formatCode>0%</c:formatCode>
                <c:ptCount val="3"/>
                <c:pt idx="0">
                  <c:v>0.375</c:v>
                </c:pt>
                <c:pt idx="1">
                  <c:v>0.25</c:v>
                </c:pt>
                <c:pt idx="2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97-4C83-A06F-50757E03F19A}"/>
            </c:ext>
          </c:extLst>
        </c:ser>
        <c:ser>
          <c:idx val="2"/>
          <c:order val="2"/>
          <c:tx>
            <c:strRef>
              <c:f>'Per kommun-team '!$H$84</c:f>
              <c:strCache>
                <c:ptCount val="1"/>
                <c:pt idx="0">
                  <c:v>18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'!$E$85:$E$87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'!$H$85:$H$87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97-4C83-A06F-50757E03F19A}"/>
            </c:ext>
          </c:extLst>
        </c:ser>
        <c:ser>
          <c:idx val="3"/>
          <c:order val="3"/>
          <c:tx>
            <c:strRef>
              <c:f>'Per kommun-team '!$I$84</c:f>
              <c:strCache>
                <c:ptCount val="1"/>
                <c:pt idx="0">
                  <c:v>Äldre än 18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'Per kommun-team '!$E$85:$E$87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'!$I$85:$I$87</c:f>
              <c:numCache>
                <c:formatCode>0%</c:formatCode>
                <c:ptCount val="3"/>
                <c:pt idx="0">
                  <c:v>0.125</c:v>
                </c:pt>
                <c:pt idx="1">
                  <c:v>0.125</c:v>
                </c:pt>
                <c:pt idx="2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97-4C83-A06F-50757E03F1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428800"/>
        <c:axId val="228446976"/>
      </c:barChart>
      <c:catAx>
        <c:axId val="2284288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446976"/>
        <c:crosses val="autoZero"/>
        <c:auto val="1"/>
        <c:lblAlgn val="ctr"/>
        <c:lblOffset val="100"/>
        <c:noMultiLvlLbl val="0"/>
      </c:catAx>
      <c:valAx>
        <c:axId val="228446976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none"/>
        <c:minorTickMark val="none"/>
        <c:tickLblPos val="nextTo"/>
        <c:spPr>
          <a:ln>
            <a:noFill/>
          </a:ln>
        </c:spPr>
        <c:crossAx val="22842880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Totalt!$B$138</c:f>
              <c:strCache>
                <c:ptCount val="1"/>
                <c:pt idx="0">
                  <c:v>Haninge grundskola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Totalt!$C$137:$E$137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Totalt!$C$138:$E$138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0-4AA9-A79A-BDAB0A109698}"/>
            </c:ext>
          </c:extLst>
        </c:ser>
        <c:ser>
          <c:idx val="1"/>
          <c:order val="1"/>
          <c:tx>
            <c:strRef>
              <c:f>Totalt!$B$139</c:f>
              <c:strCache>
                <c:ptCount val="1"/>
                <c:pt idx="0">
                  <c:v>Fredrika gymnasium 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Totalt!$C$137:$E$137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Totalt!$C$139:$E$139</c:f>
              <c:numCache>
                <c:formatCode>General</c:formatCode>
                <c:ptCount val="3"/>
                <c:pt idx="0">
                  <c:v>9</c:v>
                </c:pt>
                <c:pt idx="1">
                  <c:v>8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B0-4AA9-A79A-BDAB0A109698}"/>
            </c:ext>
          </c:extLst>
        </c:ser>
        <c:ser>
          <c:idx val="2"/>
          <c:order val="2"/>
          <c:tx>
            <c:strRef>
              <c:f>Totalt!$B$140</c:f>
              <c:strCache>
                <c:ptCount val="1"/>
                <c:pt idx="0">
                  <c:v>Riksäpplet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Totalt!$C$137:$E$137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Totalt!$C$140:$E$140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B0-4AA9-A79A-BDAB0A109698}"/>
            </c:ext>
          </c:extLst>
        </c:ser>
        <c:ser>
          <c:idx val="3"/>
          <c:order val="3"/>
          <c:tx>
            <c:strRef>
              <c:f>Totalt!$B$141</c:f>
              <c:strCache>
                <c:ptCount val="1"/>
                <c:pt idx="0">
                  <c:v>Berga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Totalt!$C$137:$E$137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Totalt!$C$141:$E$141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B0-4AA9-A79A-BDAB0A1096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1504384"/>
        <c:axId val="151505920"/>
      </c:barChart>
      <c:catAx>
        <c:axId val="15150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51505920"/>
        <c:crosses val="autoZero"/>
        <c:auto val="1"/>
        <c:lblAlgn val="ctr"/>
        <c:lblOffset val="100"/>
        <c:noMultiLvlLbl val="0"/>
      </c:catAx>
      <c:valAx>
        <c:axId val="151505920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5150438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Totalt!$B$145</c:f>
              <c:strCache>
                <c:ptCount val="1"/>
                <c:pt idx="0">
                  <c:v>Tyresö grundskola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Totalt!$C$144:$E$144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Totalt!$C$145:$E$145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A3-4EF1-9C90-7872114AB51A}"/>
            </c:ext>
          </c:extLst>
        </c:ser>
        <c:ser>
          <c:idx val="1"/>
          <c:order val="1"/>
          <c:tx>
            <c:strRef>
              <c:f>Totalt!$B$146</c:f>
              <c:strCache>
                <c:ptCount val="1"/>
                <c:pt idx="0">
                  <c:v>Tyresö gymnasium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Totalt!$C$144:$E$144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Totalt!$C$146:$E$146</c:f>
              <c:numCache>
                <c:formatCode>General</c:formatCode>
                <c:ptCount val="3"/>
                <c:pt idx="0">
                  <c:v>9</c:v>
                </c:pt>
                <c:pt idx="1">
                  <c:v>7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A3-4EF1-9C90-7872114AB5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434928"/>
        <c:axId val="512836200"/>
      </c:barChart>
      <c:catAx>
        <c:axId val="51643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512836200"/>
        <c:crosses val="autoZero"/>
        <c:auto val="1"/>
        <c:lblAlgn val="ctr"/>
        <c:lblOffset val="100"/>
        <c:noMultiLvlLbl val="0"/>
      </c:catAx>
      <c:valAx>
        <c:axId val="512836200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51643492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Totalt!$B$150</c:f>
              <c:strCache>
                <c:ptCount val="1"/>
                <c:pt idx="0">
                  <c:v>Nynäshamns grundskola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Totalt!$C$149:$E$149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Totalt!$C$150:$E$150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0-4AE8-80C2-82B873EB678B}"/>
            </c:ext>
          </c:extLst>
        </c:ser>
        <c:ser>
          <c:idx val="1"/>
          <c:order val="1"/>
          <c:tx>
            <c:strRef>
              <c:f>Totalt!$B$151</c:f>
              <c:strCache>
                <c:ptCount val="1"/>
                <c:pt idx="0">
                  <c:v>Nynäshamns gymnasium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Totalt!$C$149:$E$149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Totalt!$C$151:$E$151</c:f>
              <c:numCache>
                <c:formatCode>General</c:formatCode>
                <c:ptCount val="3"/>
                <c:pt idx="0">
                  <c:v>8</c:v>
                </c:pt>
                <c:pt idx="1">
                  <c:v>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E0-4AE8-80C2-82B873EB67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405376"/>
        <c:axId val="226427648"/>
      </c:barChart>
      <c:catAx>
        <c:axId val="22640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427648"/>
        <c:crosses val="autoZero"/>
        <c:auto val="1"/>
        <c:lblAlgn val="ctr"/>
        <c:lblOffset val="100"/>
        <c:noMultiLvlLbl val="0"/>
      </c:catAx>
      <c:valAx>
        <c:axId val="226427648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40537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Totalt!$B$193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Totalt!$C$193:$E$193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C-42B4-BC84-C6AD88B9FEFE}"/>
            </c:ext>
          </c:extLst>
        </c:ser>
        <c:ser>
          <c:idx val="1"/>
          <c:order val="1"/>
          <c:tx>
            <c:strRef>
              <c:f>Totalt!$B$194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Totalt!$C$194:$E$194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C-42B4-BC84-C6AD88B9FEFE}"/>
            </c:ext>
          </c:extLst>
        </c:ser>
        <c:ser>
          <c:idx val="2"/>
          <c:order val="2"/>
          <c:tx>
            <c:strRef>
              <c:f>Totalt!$B$195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Totalt!$C$195:$E$195</c:f>
              <c:numCache>
                <c:formatCode>General</c:formatCode>
                <c:ptCount val="3"/>
                <c:pt idx="0">
                  <c:v>9</c:v>
                </c:pt>
                <c:pt idx="1">
                  <c:v>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AC-42B4-BC84-C6AD88B9FEFE}"/>
            </c:ext>
          </c:extLst>
        </c:ser>
        <c:ser>
          <c:idx val="3"/>
          <c:order val="3"/>
          <c:tx>
            <c:strRef>
              <c:f>Totalt!$B$196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Totalt!$C$196:$E$196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AC-42B4-BC84-C6AD88B9FEFE}"/>
            </c:ext>
          </c:extLst>
        </c:ser>
        <c:ser>
          <c:idx val="4"/>
          <c:order val="4"/>
          <c:tx>
            <c:strRef>
              <c:f>Totalt!$B$197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Totalt!$C$197:$E$197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AC-42B4-BC84-C6AD88B9FEFE}"/>
            </c:ext>
          </c:extLst>
        </c:ser>
        <c:ser>
          <c:idx val="5"/>
          <c:order val="5"/>
          <c:tx>
            <c:strRef>
              <c:f>Totalt!$B$198</c:f>
              <c:strCache>
                <c:ptCount val="1"/>
                <c:pt idx="0">
                  <c:v>IM-2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Totalt!$C$192:$E$192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Totalt!$C$198:$E$198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AC-42B4-BC84-C6AD88B9FE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284032"/>
        <c:axId val="154285568"/>
      </c:barChart>
      <c:catAx>
        <c:axId val="15428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54285568"/>
        <c:crosses val="autoZero"/>
        <c:auto val="1"/>
        <c:lblAlgn val="ctr"/>
        <c:lblOffset val="100"/>
        <c:noMultiLvlLbl val="0"/>
      </c:catAx>
      <c:valAx>
        <c:axId val="154285568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5428403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'!$F$366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'!$G$366:$I$366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B-47B4-A05C-A7736BA295AB}"/>
            </c:ext>
          </c:extLst>
        </c:ser>
        <c:ser>
          <c:idx val="1"/>
          <c:order val="1"/>
          <c:tx>
            <c:strRef>
              <c:f>'Per kommun-team '!$F$367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'!$G$367:$I$367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AB-47B4-A05C-A7736BA295AB}"/>
            </c:ext>
          </c:extLst>
        </c:ser>
        <c:ser>
          <c:idx val="2"/>
          <c:order val="2"/>
          <c:tx>
            <c:strRef>
              <c:f>'Per kommun-team '!$F$368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'!$G$368:$I$368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AB-47B4-A05C-A7736BA295AB}"/>
            </c:ext>
          </c:extLst>
        </c:ser>
        <c:ser>
          <c:idx val="3"/>
          <c:order val="3"/>
          <c:tx>
            <c:strRef>
              <c:f>'Per kommun-team '!$F$369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'!$G$369:$I$369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AB-47B4-A05C-A7736BA295AB}"/>
            </c:ext>
          </c:extLst>
        </c:ser>
        <c:ser>
          <c:idx val="4"/>
          <c:order val="4"/>
          <c:tx>
            <c:strRef>
              <c:f>'Per kommun-team '!$F$370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'!$G$370:$I$370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AB-47B4-A05C-A7736BA295AB}"/>
            </c:ext>
          </c:extLst>
        </c:ser>
        <c:ser>
          <c:idx val="5"/>
          <c:order val="5"/>
          <c:tx>
            <c:strRef>
              <c:f>'Per kommun-team '!$F$371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'!$G$371:$I$371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AB-47B4-A05C-A7736BA295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948224"/>
        <c:axId val="228974592"/>
      </c:barChart>
      <c:catAx>
        <c:axId val="2289482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974592"/>
        <c:crosses val="autoZero"/>
        <c:auto val="1"/>
        <c:lblAlgn val="ctr"/>
        <c:lblOffset val="100"/>
        <c:noMultiLvlLbl val="0"/>
      </c:catAx>
      <c:valAx>
        <c:axId val="228974592"/>
        <c:scaling>
          <c:orientation val="minMax"/>
          <c:max val="1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8948224"/>
        <c:crosses val="autoZero"/>
        <c:crossBetween val="between"/>
        <c:majorUnit val="2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'!$F$377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'!$G$377:$I$377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E7-4E3F-BC30-CFE168C4D732}"/>
            </c:ext>
          </c:extLst>
        </c:ser>
        <c:ser>
          <c:idx val="1"/>
          <c:order val="1"/>
          <c:tx>
            <c:strRef>
              <c:f>'Per kommun-team '!$F$378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'!$G$378:$I$378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E7-4E3F-BC30-CFE168C4D732}"/>
            </c:ext>
          </c:extLst>
        </c:ser>
        <c:ser>
          <c:idx val="2"/>
          <c:order val="2"/>
          <c:tx>
            <c:strRef>
              <c:f>'Per kommun-team '!$F$379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'!$G$379:$I$379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E7-4E3F-BC30-CFE168C4D732}"/>
            </c:ext>
          </c:extLst>
        </c:ser>
        <c:ser>
          <c:idx val="3"/>
          <c:order val="3"/>
          <c:tx>
            <c:strRef>
              <c:f>'Per kommun-team '!$F$380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'!$G$380:$I$380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E7-4E3F-BC30-CFE168C4D732}"/>
            </c:ext>
          </c:extLst>
        </c:ser>
        <c:ser>
          <c:idx val="4"/>
          <c:order val="4"/>
          <c:tx>
            <c:strRef>
              <c:f>'Per kommun-team '!$F$381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'!$G$381:$I$381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E7-4E3F-BC30-CFE168C4D732}"/>
            </c:ext>
          </c:extLst>
        </c:ser>
        <c:ser>
          <c:idx val="5"/>
          <c:order val="5"/>
          <c:tx>
            <c:strRef>
              <c:f>'Per kommun-team '!$F$382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'!$G$382:$I$382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E7-4E3F-BC30-CFE168C4D7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092352"/>
        <c:axId val="228983552"/>
      </c:barChart>
      <c:catAx>
        <c:axId val="2290923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983552"/>
        <c:crosses val="autoZero"/>
        <c:auto val="1"/>
        <c:lblAlgn val="ctr"/>
        <c:lblOffset val="100"/>
        <c:noMultiLvlLbl val="0"/>
      </c:catAx>
      <c:valAx>
        <c:axId val="228983552"/>
        <c:scaling>
          <c:orientation val="minMax"/>
          <c:max val="1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9092352"/>
        <c:crosses val="autoZero"/>
        <c:crossBetween val="between"/>
        <c:majorUnit val="2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'!$F$388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'!$G$388:$I$388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A-40EE-96C2-EFE6F92665B2}"/>
            </c:ext>
          </c:extLst>
        </c:ser>
        <c:ser>
          <c:idx val="1"/>
          <c:order val="1"/>
          <c:tx>
            <c:strRef>
              <c:f>'Per kommun-team '!$F$389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'!$G$389:$I$389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FA-40EE-96C2-EFE6F92665B2}"/>
            </c:ext>
          </c:extLst>
        </c:ser>
        <c:ser>
          <c:idx val="2"/>
          <c:order val="2"/>
          <c:tx>
            <c:strRef>
              <c:f>'Per kommun-team '!$F$390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'!$G$390:$I$390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FA-40EE-96C2-EFE6F92665B2}"/>
            </c:ext>
          </c:extLst>
        </c:ser>
        <c:ser>
          <c:idx val="3"/>
          <c:order val="3"/>
          <c:tx>
            <c:strRef>
              <c:f>'Per kommun-team '!$F$391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'!$G$391:$I$391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FA-40EE-96C2-EFE6F92665B2}"/>
            </c:ext>
          </c:extLst>
        </c:ser>
        <c:ser>
          <c:idx val="4"/>
          <c:order val="4"/>
          <c:tx>
            <c:strRef>
              <c:f>'Per kommun-team '!$F$392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'!$G$392:$I$392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A-40EE-96C2-EFE6F92665B2}"/>
            </c:ext>
          </c:extLst>
        </c:ser>
        <c:ser>
          <c:idx val="5"/>
          <c:order val="5"/>
          <c:tx>
            <c:strRef>
              <c:f>'Per kommun-team '!$F$393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'!$G$393:$I$393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FA-40EE-96C2-EFE6F92665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030912"/>
        <c:axId val="229577472"/>
      </c:barChart>
      <c:catAx>
        <c:axId val="229030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9577472"/>
        <c:crosses val="autoZero"/>
        <c:auto val="1"/>
        <c:lblAlgn val="ctr"/>
        <c:lblOffset val="100"/>
        <c:noMultiLvlLbl val="0"/>
      </c:catAx>
      <c:valAx>
        <c:axId val="229577472"/>
        <c:scaling>
          <c:orientation val="minMax"/>
          <c:max val="12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9030912"/>
        <c:crosses val="autoZero"/>
        <c:crossBetween val="between"/>
        <c:majorUnit val="2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Totalt!$C$405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Totalt!$D$404:$F$404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Totalt!$D$405:$F$405</c:f>
              <c:numCache>
                <c:formatCode>0%</c:formatCode>
                <c:ptCount val="3"/>
                <c:pt idx="0">
                  <c:v>0.03</c:v>
                </c:pt>
                <c:pt idx="1">
                  <c:v>0.04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D-415B-B4F2-F23EB7A0966D}"/>
            </c:ext>
          </c:extLst>
        </c:ser>
        <c:ser>
          <c:idx val="1"/>
          <c:order val="1"/>
          <c:tx>
            <c:strRef>
              <c:f>Totalt!$C$406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Totalt!$D$404:$F$404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Totalt!$D$406:$F$406</c:f>
              <c:numCache>
                <c:formatCode>0%</c:formatCode>
                <c:ptCount val="3"/>
                <c:pt idx="0">
                  <c:v>0.25</c:v>
                </c:pt>
                <c:pt idx="1">
                  <c:v>0.27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AD-415B-B4F2-F23EB7A0966D}"/>
            </c:ext>
          </c:extLst>
        </c:ser>
        <c:ser>
          <c:idx val="2"/>
          <c:order val="2"/>
          <c:tx>
            <c:strRef>
              <c:f>Totalt!$C$407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Totalt!$D$404:$F$404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Totalt!$D$407:$F$407</c:f>
              <c:numCache>
                <c:formatCode>0%</c:formatCode>
                <c:ptCount val="3"/>
                <c:pt idx="0">
                  <c:v>0.72</c:v>
                </c:pt>
                <c:pt idx="1">
                  <c:v>0.69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AD-415B-B4F2-F23EB7A096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8797872"/>
        <c:axId val="368796072"/>
      </c:barChart>
      <c:catAx>
        <c:axId val="36879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368796072"/>
        <c:crosses val="autoZero"/>
        <c:auto val="1"/>
        <c:lblAlgn val="ctr"/>
        <c:lblOffset val="100"/>
        <c:noMultiLvlLbl val="0"/>
      </c:catAx>
      <c:valAx>
        <c:axId val="3687960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3687978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'!$E$554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'!$F$554:$H$554</c:f>
              <c:numCache>
                <c:formatCode>0%</c:formatCode>
                <c:ptCount val="3"/>
                <c:pt idx="0">
                  <c:v>0.08</c:v>
                </c:pt>
                <c:pt idx="1">
                  <c:v>0.1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9-42D2-8162-6ACDD085EA00}"/>
            </c:ext>
          </c:extLst>
        </c:ser>
        <c:ser>
          <c:idx val="1"/>
          <c:order val="1"/>
          <c:tx>
            <c:strRef>
              <c:f>'Per kommun-team '!$E$555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'!$F$555:$H$555</c:f>
              <c:numCache>
                <c:formatCode>0%</c:formatCode>
                <c:ptCount val="3"/>
                <c:pt idx="0">
                  <c:v>0.08</c:v>
                </c:pt>
                <c:pt idx="1">
                  <c:v>0.1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9-42D2-8162-6ACDD085EA00}"/>
            </c:ext>
          </c:extLst>
        </c:ser>
        <c:ser>
          <c:idx val="2"/>
          <c:order val="2"/>
          <c:tx>
            <c:strRef>
              <c:f>'Per kommun-team '!$E$556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'!$F$556:$H$556</c:f>
              <c:numCache>
                <c:formatCode>0%</c:formatCode>
                <c:ptCount val="3"/>
                <c:pt idx="0">
                  <c:v>0.83</c:v>
                </c:pt>
                <c:pt idx="1">
                  <c:v>0.8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89-42D2-8162-6ACDD085EA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541208"/>
        <c:axId val="413543008"/>
      </c:barChart>
      <c:catAx>
        <c:axId val="41354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3543008"/>
        <c:crosses val="autoZero"/>
        <c:auto val="1"/>
        <c:lblAlgn val="ctr"/>
        <c:lblOffset val="100"/>
        <c:noMultiLvlLbl val="0"/>
      </c:catAx>
      <c:valAx>
        <c:axId val="4135430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35412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'!$E$568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'!$F$568:$H$568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10-4D66-9DD5-FF6E8DEBE237}"/>
            </c:ext>
          </c:extLst>
        </c:ser>
        <c:ser>
          <c:idx val="1"/>
          <c:order val="1"/>
          <c:tx>
            <c:strRef>
              <c:f>'Per kommun-team '!$E$569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'!$F$569:$H$569</c:f>
              <c:numCache>
                <c:formatCode>0%</c:formatCode>
                <c:ptCount val="3"/>
                <c:pt idx="0">
                  <c:v>0.17</c:v>
                </c:pt>
                <c:pt idx="1">
                  <c:v>0.38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10-4D66-9DD5-FF6E8DEBE237}"/>
            </c:ext>
          </c:extLst>
        </c:ser>
        <c:ser>
          <c:idx val="2"/>
          <c:order val="2"/>
          <c:tx>
            <c:strRef>
              <c:f>'Per kommun-team '!$E$570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'!$F$570:$H$570</c:f>
              <c:numCache>
                <c:formatCode>0%</c:formatCode>
                <c:ptCount val="3"/>
                <c:pt idx="0">
                  <c:v>0.83</c:v>
                </c:pt>
                <c:pt idx="1">
                  <c:v>0.63</c:v>
                </c:pt>
                <c:pt idx="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10-4D66-9DD5-FF6E8DEBE2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6464432"/>
        <c:axId val="416465152"/>
      </c:barChart>
      <c:catAx>
        <c:axId val="41646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6465152"/>
        <c:crosses val="autoZero"/>
        <c:auto val="1"/>
        <c:lblAlgn val="ctr"/>
        <c:lblOffset val="100"/>
        <c:noMultiLvlLbl val="0"/>
      </c:catAx>
      <c:valAx>
        <c:axId val="4164651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64644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'!$E$582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'!$F$582:$H$582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5-41E9-A039-FDE9211363D9}"/>
            </c:ext>
          </c:extLst>
        </c:ser>
        <c:ser>
          <c:idx val="1"/>
          <c:order val="1"/>
          <c:tx>
            <c:strRef>
              <c:f>'Per kommun-team '!$E$583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'!$F$583:$H$583</c:f>
              <c:numCache>
                <c:formatCode>0%</c:formatCode>
                <c:ptCount val="3"/>
                <c:pt idx="0">
                  <c:v>0.63</c:v>
                </c:pt>
                <c:pt idx="1">
                  <c:v>0.38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5-41E9-A039-FDE9211363D9}"/>
            </c:ext>
          </c:extLst>
        </c:ser>
        <c:ser>
          <c:idx val="2"/>
          <c:order val="2"/>
          <c:tx>
            <c:strRef>
              <c:f>'Per kommun-team '!$E$584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'!$F$584:$H$584</c:f>
              <c:numCache>
                <c:formatCode>0%</c:formatCode>
                <c:ptCount val="3"/>
                <c:pt idx="0">
                  <c:v>0.38</c:v>
                </c:pt>
                <c:pt idx="1">
                  <c:v>0.63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85-41E9-A039-FDE9211363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9903928"/>
        <c:axId val="779905368"/>
      </c:barChart>
      <c:catAx>
        <c:axId val="77990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779905368"/>
        <c:crosses val="autoZero"/>
        <c:auto val="1"/>
        <c:lblAlgn val="ctr"/>
        <c:lblOffset val="100"/>
        <c:noMultiLvlLbl val="0"/>
      </c:catAx>
      <c:valAx>
        <c:axId val="7799053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7799039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'!$E$597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'!$F$596:$I$596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'!$F$597:$I$597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B-4F9E-B7B3-FC3450BAC47B}"/>
            </c:ext>
          </c:extLst>
        </c:ser>
        <c:ser>
          <c:idx val="1"/>
          <c:order val="1"/>
          <c:tx>
            <c:strRef>
              <c:f>'Per kommun-team '!$E$598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'!$F$596:$I$596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'!$F$598:$I$598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5B-4F9E-B7B3-FC3450BAC47B}"/>
            </c:ext>
          </c:extLst>
        </c:ser>
        <c:ser>
          <c:idx val="2"/>
          <c:order val="2"/>
          <c:tx>
            <c:strRef>
              <c:f>'Per kommun-team '!$E$599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'!$F$596:$I$596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'!$F$599:$I$599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5B-4F9E-B7B3-FC3450BAC4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1945048"/>
        <c:axId val="641940008"/>
      </c:barChart>
      <c:catAx>
        <c:axId val="64194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641940008"/>
        <c:crosses val="autoZero"/>
        <c:auto val="1"/>
        <c:lblAlgn val="ctr"/>
        <c:lblOffset val="100"/>
        <c:noMultiLvlLbl val="0"/>
      </c:catAx>
      <c:valAx>
        <c:axId val="64194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64194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'!$C$44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'!$D$44:$G$44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F9-459B-B4C9-B07E8158D018}"/>
            </c:ext>
          </c:extLst>
        </c:ser>
        <c:ser>
          <c:idx val="1"/>
          <c:order val="1"/>
          <c:tx>
            <c:strRef>
              <c:f>'Per kommun-team '!$C$45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'!$D$45:$G$45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F9-459B-B4C9-B07E8158D018}"/>
            </c:ext>
          </c:extLst>
        </c:ser>
        <c:ser>
          <c:idx val="2"/>
          <c:order val="2"/>
          <c:tx>
            <c:strRef>
              <c:f>'Per kommun-team '!$C$46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'!$D$46:$G$46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7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F9-459B-B4C9-B07E8158D0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181120"/>
        <c:axId val="228182656"/>
      </c:barChart>
      <c:catAx>
        <c:axId val="2281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8182656"/>
        <c:crosses val="autoZero"/>
        <c:auto val="1"/>
        <c:lblAlgn val="ctr"/>
        <c:lblOffset val="100"/>
        <c:noMultiLvlLbl val="0"/>
      </c:catAx>
      <c:valAx>
        <c:axId val="228182656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81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Totalt!$C$227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Totalt!$B$228:$B$233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Totalt!$C$228:$C$233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5-45AD-B924-7F79EBC00BB8}"/>
            </c:ext>
          </c:extLst>
        </c:ser>
        <c:ser>
          <c:idx val="1"/>
          <c:order val="1"/>
          <c:tx>
            <c:strRef>
              <c:f>Totalt!$D$227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Totalt!$B$228:$B$233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Totalt!$D$228:$D$233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C5-45AD-B924-7F79EBC00BB8}"/>
            </c:ext>
          </c:extLst>
        </c:ser>
        <c:ser>
          <c:idx val="2"/>
          <c:order val="2"/>
          <c:tx>
            <c:strRef>
              <c:f>Totalt!$E$227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Totalt!$B$228:$B$233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Totalt!$E$228:$E$233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C5-45AD-B924-7F79EBC00B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5953664"/>
        <c:axId val="225955200"/>
      </c:barChart>
      <c:catAx>
        <c:axId val="225953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5955200"/>
        <c:crosses val="autoZero"/>
        <c:auto val="1"/>
        <c:lblAlgn val="ctr"/>
        <c:lblOffset val="100"/>
        <c:noMultiLvlLbl val="0"/>
      </c:catAx>
      <c:valAx>
        <c:axId val="225955200"/>
        <c:scaling>
          <c:orientation val="minMax"/>
          <c:max val="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595366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Totalt!$C$240</c:f>
              <c:strCache>
                <c:ptCount val="1"/>
                <c:pt idx="0">
                  <c:v>Haninge</c:v>
                </c:pt>
              </c:strCache>
            </c:strRef>
          </c:tx>
          <c:spPr>
            <a:solidFill>
              <a:srgbClr val="F8DA6E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Totalt!$B$241:$B$246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Totalt!$C$241:$C$246</c:f>
              <c:numCache>
                <c:formatCode>General</c:formatCode>
                <c:ptCount val="6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E-45EC-8C14-DF0ED750082B}"/>
            </c:ext>
          </c:extLst>
        </c:ser>
        <c:ser>
          <c:idx val="1"/>
          <c:order val="1"/>
          <c:tx>
            <c:strRef>
              <c:f>Totalt!$D$240</c:f>
              <c:strCache>
                <c:ptCount val="1"/>
                <c:pt idx="0">
                  <c:v>Tyresö</c:v>
                </c:pt>
              </c:strCache>
            </c:strRef>
          </c:tx>
          <c:spPr>
            <a:solidFill>
              <a:srgbClr val="0B73A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Totalt!$B$241:$B$246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Totalt!$D$241:$D$246</c:f>
              <c:numCache>
                <c:formatCode>General</c:formatCode>
                <c:ptCount val="6"/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0E-45EC-8C14-DF0ED750082B}"/>
            </c:ext>
          </c:extLst>
        </c:ser>
        <c:ser>
          <c:idx val="2"/>
          <c:order val="2"/>
          <c:tx>
            <c:strRef>
              <c:f>Totalt!$E$240</c:f>
              <c:strCache>
                <c:ptCount val="1"/>
                <c:pt idx="0">
                  <c:v>Nynäshamn</c:v>
                </c:pt>
              </c:strCache>
            </c:strRef>
          </c:tx>
          <c:spPr>
            <a:solidFill>
              <a:srgbClr val="E8494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Totalt!$B$241:$B$246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Totalt!$E$241:$E$246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0E-45EC-8C14-DF0ED75008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242752"/>
        <c:axId val="227244288"/>
      </c:barChart>
      <c:catAx>
        <c:axId val="22724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7244288"/>
        <c:crosses val="autoZero"/>
        <c:auto val="1"/>
        <c:lblAlgn val="ctr"/>
        <c:lblOffset val="100"/>
        <c:noMultiLvlLbl val="0"/>
      </c:catAx>
      <c:valAx>
        <c:axId val="227244288"/>
        <c:scaling>
          <c:orientation val="minMax"/>
          <c:max val="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7242752"/>
        <c:crosses val="autoZero"/>
        <c:crossBetween val="between"/>
        <c:majorUnit val="1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C0E9D-122F-474A-BE0E-F007B7C904B0}" type="datetimeFigureOut">
              <a:rPr lang="sv-SE" smtClean="0"/>
              <a:t>2024-08-15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016C1-E362-43A4-9C88-33239C7C6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622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6546-0BBD-4ED5-8B95-32B1F65FE194}" type="datetimeFigureOut">
              <a:rPr lang="sv-SE" smtClean="0"/>
              <a:t>2024-08-15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0655E-F448-48D1-A15C-47964E77B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18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ätt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313038" y="222422"/>
            <a:ext cx="11590637" cy="58255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bIns="0" rtlCol="0" anchor="ctr"/>
          <a:lstStyle/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88000" y="2376000"/>
            <a:ext cx="9066141" cy="1587754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27" y="6335326"/>
            <a:ext cx="2809759" cy="31985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8" y="6291730"/>
            <a:ext cx="2910629" cy="4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5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5841-17EA-4C8B-9717-A7D5979C2672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8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B37B-2D78-45CB-A565-FDE0596120E2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2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BA82-6029-4DA0-B08C-92ADC92E960B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66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A5DC-0B23-43A2-9DC4-75FCDB8127D1}" type="datetime1">
              <a:rPr lang="sv-SE" smtClean="0"/>
              <a:t>2024-08-15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03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48E8-9C5C-4433-ABA0-E5DF9ECDB4F1}" type="datetime1">
              <a:rPr lang="sv-SE" smtClean="0"/>
              <a:t>2024-08-15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085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BE9E0-3EEB-4A2C-8F0B-A17C59BE7B92}" type="datetime1">
              <a:rPr lang="sv-SE" smtClean="0"/>
              <a:t>2024-08-15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153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Macintosh HD:Users:michaelringvall:Desktop:ÖS LOGO.eps"/>
          <p:cNvPicPr/>
          <p:nvPr userDrawn="1"/>
        </p:nvPicPr>
        <p:blipFill>
          <a:blip r:embed="rId2"/>
          <a:srcRect t="4896" b="14687"/>
          <a:stretch>
            <a:fillRect/>
          </a:stretch>
        </p:blipFill>
        <p:spPr bwMode="auto">
          <a:xfrm>
            <a:off x="10385778" y="5350934"/>
            <a:ext cx="1391003" cy="127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313267" y="62597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67C887F8-9405-44F3-AE02-76CA62AE4F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807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192C-79D5-4A18-AC56-869E6F2AEB89}" type="datetime1">
              <a:rPr lang="sv-SE" smtClean="0"/>
              <a:t>2024-08-15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9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2A46C-9542-4053-A345-0A62DF2DBD81}" type="datetime1">
              <a:rPr lang="sv-SE" smtClean="0"/>
              <a:t>2024-08-15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205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FA95-3CD3-421F-8523-437694F5A1E3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859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A1A3-757B-42C3-BEF1-365C013B9B98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87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BFC7-58CC-4AFD-A8FE-9EDE5284F12E}" type="datetime1">
              <a:rPr lang="sv-SE" smtClean="0"/>
              <a:t>2024-08-15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68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cid:image002.jpg@01D9FC2A.407AB5B0" TargetMode="External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d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43443" y="4132616"/>
            <a:ext cx="9144000" cy="858484"/>
          </a:xfrm>
        </p:spPr>
        <p:txBody>
          <a:bodyPr/>
          <a:lstStyle/>
          <a:p>
            <a:r>
              <a:rPr lang="sv-SE" sz="36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 – Juni 2024</a:t>
            </a:r>
          </a:p>
          <a:p>
            <a:endParaRPr lang="sv-SE" dirty="0"/>
          </a:p>
        </p:txBody>
      </p:sp>
      <p:sp>
        <p:nvSpPr>
          <p:cNvPr id="4" name="Rubrik 1"/>
          <p:cNvSpPr>
            <a:spLocks noGrp="1"/>
          </p:cNvSpPr>
          <p:nvPr>
            <p:ph type="ctrTitle"/>
          </p:nvPr>
        </p:nvSpPr>
        <p:spPr>
          <a:xfrm>
            <a:off x="697812" y="1590822"/>
            <a:ext cx="10758311" cy="2387600"/>
          </a:xfrm>
        </p:spPr>
        <p:txBody>
          <a:bodyPr>
            <a:normAutofit/>
          </a:bodyPr>
          <a:lstStyle/>
          <a:p>
            <a: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Halvårsstatistik</a:t>
            </a:r>
            <a:b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SATSA</a:t>
            </a:r>
          </a:p>
        </p:txBody>
      </p:sp>
      <p:pic>
        <p:nvPicPr>
          <p:cNvPr id="6" name="Bildobjekt 5" descr="ÖS LOGO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rcRect t="9792" b="9792"/>
              <a:stretch>
                <a:fillRect/>
              </a:stretch>
            </p:blipFill>
          </mc:Choice>
          <mc:Fallback>
            <p:blipFill>
              <a:blip r:embed="rId6"/>
              <a:srcRect t="9792" b="9792"/>
              <a:stretch>
                <a:fillRect/>
              </a:stretch>
            </p:blipFill>
          </mc:Fallback>
        </mc:AlternateContent>
        <p:spPr>
          <a:xfrm>
            <a:off x="539552" y="113442"/>
            <a:ext cx="1621188" cy="1477380"/>
          </a:xfrm>
          <a:prstGeom prst="rect">
            <a:avLst/>
          </a:prstGeom>
        </p:spPr>
      </p:pic>
      <p:pic>
        <p:nvPicPr>
          <p:cNvPr id="2" name="Bildobjekt 1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3000674-E9E6-8D24-E56C-698490775515}"/>
              </a:ext>
            </a:extLst>
          </p:cNvPr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066" y="471112"/>
            <a:ext cx="2213382" cy="762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49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751483" y="452686"/>
            <a:ext cx="668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Totalt deltagarantal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25289BAB-9D6D-D94A-261B-2656916ABF5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2ADDE00-D18D-1351-D69F-C083303E24BD}"/>
              </a:ext>
            </a:extLst>
          </p:cNvPr>
          <p:cNvSpPr txBox="1"/>
          <p:nvPr/>
        </p:nvSpPr>
        <p:spPr>
          <a:xfrm>
            <a:off x="672497" y="5978519"/>
            <a:ext cx="7600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Eftersom inga deltagare avslutade projektet 2023 är det totala deltagarantalet lika stort för första halvåret 2024 som för hela projekttiden.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683984"/>
              </p:ext>
            </p:extLst>
          </p:nvPr>
        </p:nvGraphicFramePr>
        <p:xfrm>
          <a:off x="2236408" y="1442357"/>
          <a:ext cx="7719184" cy="397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7911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751483" y="452686"/>
            <a:ext cx="668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Inflöde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 – Juni 2024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3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25289BAB-9D6D-D94A-261B-2656916ABF5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929854"/>
              </p:ext>
            </p:extLst>
          </p:nvPr>
        </p:nvGraphicFramePr>
        <p:xfrm>
          <a:off x="2079171" y="1469571"/>
          <a:ext cx="8033658" cy="4234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0120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397837" y="476671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Ålder vid inskrivning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28B2972-CCE9-894C-6395-0310662A7E5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0055087"/>
              </p:ext>
            </p:extLst>
          </p:nvPr>
        </p:nvGraphicFramePr>
        <p:xfrm>
          <a:off x="2226169" y="1400001"/>
          <a:ext cx="7815943" cy="429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765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812471" y="487556"/>
            <a:ext cx="8567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Ålder vid inskrivning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8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28B2972-CCE9-894C-6395-0310662A7E5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815954"/>
              </p:ext>
            </p:extLst>
          </p:nvPr>
        </p:nvGraphicFramePr>
        <p:xfrm>
          <a:off x="2245178" y="1860096"/>
          <a:ext cx="7701643" cy="3767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7468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812471" y="487556"/>
            <a:ext cx="8567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Ålder vid inskrivning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18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28B2972-CCE9-894C-6395-0310662A7E5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687514"/>
              </p:ext>
            </p:extLst>
          </p:nvPr>
        </p:nvGraphicFramePr>
        <p:xfrm>
          <a:off x="2215242" y="1761462"/>
          <a:ext cx="7761513" cy="3983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14507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812471" y="487556"/>
            <a:ext cx="8567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Ålder vid inskrivning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8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28B2972-CCE9-894C-6395-0310662A7E5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1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993169"/>
              </p:ext>
            </p:extLst>
          </p:nvPr>
        </p:nvGraphicFramePr>
        <p:xfrm>
          <a:off x="2220686" y="1764085"/>
          <a:ext cx="7750628" cy="3831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109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891644" y="233150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Skola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0A79EDBF-37D4-AEFC-FF7D-6DB3E9E6D0E9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9393449"/>
              </p:ext>
            </p:extLst>
          </p:nvPr>
        </p:nvGraphicFramePr>
        <p:xfrm>
          <a:off x="2231571" y="1511558"/>
          <a:ext cx="7728857" cy="4051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67F9C4C6-ABCC-3829-310B-333740343F9D}"/>
              </a:ext>
            </a:extLst>
          </p:cNvPr>
          <p:cNvSpPr txBox="1"/>
          <p:nvPr/>
        </p:nvSpPr>
        <p:spPr>
          <a:xfrm>
            <a:off x="1382486" y="6139543"/>
            <a:ext cx="6302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Elever från grundskolan skrivs in i projektet </a:t>
            </a:r>
            <a:r>
              <a:rPr lang="sv-SE" sz="1400" dirty="0">
                <a:solidFill>
                  <a:srgbClr val="000000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</a:t>
            </a:r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övergången från grundskola till gymnasium.</a:t>
            </a:r>
            <a:endParaRPr lang="sv-SE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32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891644" y="233150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Skola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9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0A79EDBF-37D4-AEFC-FF7D-6DB3E9E6D0E9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11FF8FD-AAF6-C20B-F8E7-14C57A4E3E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356813"/>
              </p:ext>
            </p:extLst>
          </p:nvPr>
        </p:nvGraphicFramePr>
        <p:xfrm>
          <a:off x="3056467" y="1562100"/>
          <a:ext cx="6814457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2DCF5CA7-DC7E-E208-9DEA-6ADC5BC7E3EA}"/>
              </a:ext>
            </a:extLst>
          </p:cNvPr>
          <p:cNvSpPr txBox="1"/>
          <p:nvPr/>
        </p:nvSpPr>
        <p:spPr>
          <a:xfrm>
            <a:off x="1382486" y="6139543"/>
            <a:ext cx="6302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Elever från grundskolan skrivs in i projektet </a:t>
            </a:r>
            <a:r>
              <a:rPr lang="sv-SE" sz="1400" dirty="0">
                <a:solidFill>
                  <a:srgbClr val="000000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</a:t>
            </a:r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övergången från grundskola till gymnasium.</a:t>
            </a:r>
            <a:endParaRPr lang="sv-SE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10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891644" y="233150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Skola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0A79EDBF-37D4-AEFC-FF7D-6DB3E9E6D0E9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357584"/>
              </p:ext>
            </p:extLst>
          </p:nvPr>
        </p:nvGraphicFramePr>
        <p:xfrm>
          <a:off x="2479222" y="1545772"/>
          <a:ext cx="7233556" cy="3766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C8DC7F5A-5DAE-717D-16C9-909866E512CB}"/>
              </a:ext>
            </a:extLst>
          </p:cNvPr>
          <p:cNvSpPr txBox="1"/>
          <p:nvPr/>
        </p:nvSpPr>
        <p:spPr>
          <a:xfrm>
            <a:off x="1382486" y="6139543"/>
            <a:ext cx="6302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Elever från grundskolan skrivs in i projektet </a:t>
            </a:r>
            <a:r>
              <a:rPr lang="sv-SE" sz="1400" dirty="0">
                <a:solidFill>
                  <a:srgbClr val="000000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</a:t>
            </a:r>
            <a:r>
              <a:rPr lang="sv-SE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övergången från grundskola till gymnasium.</a:t>
            </a:r>
            <a:endParaRPr lang="sv-SE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65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40212" y="420024"/>
            <a:ext cx="7134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11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454F5F7-5204-BD2D-9904-902BEAB82BDA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775514"/>
              </p:ext>
            </p:extLst>
          </p:nvPr>
        </p:nvGraphicFramePr>
        <p:xfrm>
          <a:off x="1770849" y="1475302"/>
          <a:ext cx="8650302" cy="4210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6738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080386"/>
              </p:ext>
            </p:extLst>
          </p:nvPr>
        </p:nvGraphicFramePr>
        <p:xfrm>
          <a:off x="2144485" y="1572876"/>
          <a:ext cx="7903029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47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605628"/>
              </p:ext>
            </p:extLst>
          </p:nvPr>
        </p:nvGraphicFramePr>
        <p:xfrm>
          <a:off x="2069951" y="1524000"/>
          <a:ext cx="8052097" cy="401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1608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14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130900"/>
              </p:ext>
            </p:extLst>
          </p:nvPr>
        </p:nvGraphicFramePr>
        <p:xfrm>
          <a:off x="2157037" y="1441469"/>
          <a:ext cx="7877925" cy="4301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08118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 deltagarna kommer ifrån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15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C734968-32F6-DA3C-33B0-43CAF6421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607033"/>
              </p:ext>
            </p:extLst>
          </p:nvPr>
        </p:nvGraphicFramePr>
        <p:xfrm>
          <a:off x="2095500" y="1480457"/>
          <a:ext cx="8001000" cy="406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2926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72A2E0-33C1-4CAF-1543-66B0941DC0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851334"/>
              </p:ext>
            </p:extLst>
          </p:nvPr>
        </p:nvGraphicFramePr>
        <p:xfrm>
          <a:off x="2286000" y="1765408"/>
          <a:ext cx="7870372" cy="401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9775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17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B613BBA-E1C2-9AEA-A7AC-D604B5EC91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846519"/>
              </p:ext>
            </p:extLst>
          </p:nvPr>
        </p:nvGraphicFramePr>
        <p:xfrm>
          <a:off x="2265590" y="1585236"/>
          <a:ext cx="7878535" cy="429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72852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18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D08F475-E229-4218-C390-D3ED38534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031119"/>
              </p:ext>
            </p:extLst>
          </p:nvPr>
        </p:nvGraphicFramePr>
        <p:xfrm>
          <a:off x="2122714" y="1642372"/>
          <a:ext cx="7946572" cy="3980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1668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2" y="314310"/>
            <a:ext cx="100529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Antal deltagare som fått stöd av kurator från </a:t>
            </a:r>
            <a:r>
              <a:rPr lang="sv-SE" sz="3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WeMind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19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94A79C1-3F04-F562-3904-C22087BDA5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2182327"/>
              </p:ext>
            </p:extLst>
          </p:nvPr>
        </p:nvGraphicFramePr>
        <p:xfrm>
          <a:off x="2582634" y="1912719"/>
          <a:ext cx="7336972" cy="386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74396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Antal avslutade deltagare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20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879004"/>
              </p:ext>
            </p:extLst>
          </p:nvPr>
        </p:nvGraphicFramePr>
        <p:xfrm>
          <a:off x="2432958" y="1647249"/>
          <a:ext cx="7326084" cy="375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0774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21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1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991814"/>
              </p:ext>
            </p:extLst>
          </p:nvPr>
        </p:nvGraphicFramePr>
        <p:xfrm>
          <a:off x="1756183" y="1628983"/>
          <a:ext cx="8730343" cy="4152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4856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22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684279"/>
              </p:ext>
            </p:extLst>
          </p:nvPr>
        </p:nvGraphicFramePr>
        <p:xfrm>
          <a:off x="1872343" y="1600200"/>
          <a:ext cx="8447314" cy="4181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826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3C9F067FCC914C8E4687C419428F24" ma:contentTypeVersion="5" ma:contentTypeDescription="Create a new document." ma:contentTypeScope="" ma:versionID="a1cc1bb7d92e7182caff537ae37fc7ae">
  <xsd:schema xmlns:xsd="http://www.w3.org/2001/XMLSchema" xmlns:xs="http://www.w3.org/2001/XMLSchema" xmlns:p="http://schemas.microsoft.com/office/2006/metadata/properties" xmlns:ns3="18f63b4c-7420-47f7-9f0a-eeb57d2597b9" xmlns:ns4="a28122aa-9d42-4ebb-9fff-e35e0626bd60" targetNamespace="http://schemas.microsoft.com/office/2006/metadata/properties" ma:root="true" ma:fieldsID="b90675320de157383c4bc34a26c3b249" ns3:_="" ns4:_="">
    <xsd:import namespace="18f63b4c-7420-47f7-9f0a-eeb57d2597b9"/>
    <xsd:import namespace="a28122aa-9d42-4ebb-9fff-e35e0626bd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63b4c-7420-47f7-9f0a-eeb57d25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122aa-9d42-4ebb-9fff-e35e0626bd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DEAF99-86A2-4389-9868-528E519EE8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6D00C2-1296-43FB-8DCF-A3F63453C2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63b4c-7420-47f7-9f0a-eeb57d2597b9"/>
    <ds:schemaRef ds:uri="a28122aa-9d42-4ebb-9fff-e35e0626bd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D9718C-180E-4832-9207-F56A0C9510B0}">
  <ds:schemaRefs>
    <ds:schemaRef ds:uri="http://purl.org/dc/terms/"/>
    <ds:schemaRef ds:uri="a28122aa-9d42-4ebb-9fff-e35e0626bd60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8f63b4c-7420-47f7-9f0a-eeb57d2597b9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Bredbild</PresentationFormat>
  <Paragraphs>48</Paragraphs>
  <Slides>22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Open Sans</vt:lpstr>
      <vt:lpstr>Office-tema</vt:lpstr>
      <vt:lpstr>Halvårsstatistik SATSA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Huddinge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Asplund, Elin</dc:creator>
  <cp:lastModifiedBy>Margareta Nylander</cp:lastModifiedBy>
  <cp:revision>494</cp:revision>
  <cp:lastPrinted>2019-09-05T15:35:22Z</cp:lastPrinted>
  <dcterms:created xsi:type="dcterms:W3CDTF">2019-08-29T09:47:02Z</dcterms:created>
  <dcterms:modified xsi:type="dcterms:W3CDTF">2024-08-15T12:20:22Z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0x010100673C9F067FCC914C8E4687C419428F24</vt:lpwstr>
  </property>
</Properties>
</file>